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41" r:id="rId2"/>
    <p:sldId id="576" r:id="rId3"/>
    <p:sldId id="446" r:id="rId4"/>
    <p:sldId id="595" r:id="rId5"/>
    <p:sldId id="577" r:id="rId6"/>
    <p:sldId id="585" r:id="rId7"/>
    <p:sldId id="602" r:id="rId8"/>
    <p:sldId id="639" r:id="rId9"/>
    <p:sldId id="606" r:id="rId10"/>
    <p:sldId id="608" r:id="rId11"/>
    <p:sldId id="611" r:id="rId12"/>
    <p:sldId id="610" r:id="rId13"/>
    <p:sldId id="609" r:id="rId14"/>
    <p:sldId id="615" r:id="rId15"/>
    <p:sldId id="617" r:id="rId16"/>
    <p:sldId id="618" r:id="rId17"/>
    <p:sldId id="640" r:id="rId18"/>
    <p:sldId id="594" r:id="rId19"/>
  </p:sldIdLst>
  <p:sldSz cx="9144000" cy="6858000" type="screen4x3"/>
  <p:notesSz cx="6858000" cy="9144000"/>
  <p:custShowLst>
    <p:custShow name="Dataman-A Company Profile" id="0">
      <p:sldLst>
        <p:sld r:id="rId2"/>
        <p:sld r:id="rId3"/>
        <p:sld r:id="rId4"/>
        <p:sld r:id="rId6"/>
        <p:sld r:id="rId7"/>
        <p:sld r:id="rId19"/>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448">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6666FF"/>
    <a:srgbClr val="AFEAFF"/>
    <a:srgbClr val="66CCFF"/>
    <a:srgbClr val="99E7E7"/>
    <a:srgbClr val="ECF18F"/>
    <a:srgbClr val="3366FF"/>
    <a:srgbClr val="FFFFE1"/>
    <a:srgbClr val="07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132" autoAdjust="0"/>
    <p:restoredTop sz="98440" autoAdjust="0"/>
  </p:normalViewPr>
  <p:slideViewPr>
    <p:cSldViewPr>
      <p:cViewPr varScale="1">
        <p:scale>
          <a:sx n="74" d="100"/>
          <a:sy n="74" d="100"/>
        </p:scale>
        <p:origin x="-858" y="-90"/>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6"/>
    </p:cViewPr>
  </p:sorterViewPr>
  <p:notesViewPr>
    <p:cSldViewPr>
      <p:cViewPr varScale="1">
        <p:scale>
          <a:sx n="55" d="100"/>
          <a:sy n="55" d="100"/>
        </p:scale>
        <p:origin x="-183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C450F1-F4DA-4B97-B1B8-18AE69C846C1}" type="slidenum">
              <a:rPr lang="en-US" altLang="en-US"/>
              <a:pPr>
                <a:defRPr/>
              </a:pPr>
              <a:t>‹#›</a:t>
            </a:fld>
            <a:endParaRPr lang="en-US" altLang="en-US"/>
          </a:p>
        </p:txBody>
      </p:sp>
    </p:spTree>
    <p:extLst>
      <p:ext uri="{BB962C8B-B14F-4D97-AF65-F5344CB8AC3E}">
        <p14:creationId xmlns="" xmlns:p14="http://schemas.microsoft.com/office/powerpoint/2010/main" val="188580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686EF0-99B8-41E0-8FFB-238AECF2FEE3}" type="slidenum">
              <a:rPr lang="en-US" altLang="en-US"/>
              <a:pPr>
                <a:defRPr/>
              </a:pPr>
              <a:t>‹#›</a:t>
            </a:fld>
            <a:endParaRPr lang="en-US" altLang="en-US"/>
          </a:p>
        </p:txBody>
      </p:sp>
    </p:spTree>
    <p:extLst>
      <p:ext uri="{BB962C8B-B14F-4D97-AF65-F5344CB8AC3E}">
        <p14:creationId xmlns="" xmlns:p14="http://schemas.microsoft.com/office/powerpoint/2010/main" val="1097234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134987-308D-4165-A3EC-61626E0EAD92}" type="slidenum">
              <a:rPr lang="en-US" altLang="en-US" smtClean="0"/>
              <a:pPr>
                <a:spcBef>
                  <a:spcPct val="0"/>
                </a:spcBef>
              </a:pPr>
              <a:t>1</a:t>
            </a:fld>
            <a:endParaRPr lang="en-US" altLang="en-US" smtClean="0"/>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en-US" smtClean="0"/>
          </a:p>
        </p:txBody>
      </p:sp>
    </p:spTree>
    <p:extLst>
      <p:ext uri="{BB962C8B-B14F-4D97-AF65-F5344CB8AC3E}">
        <p14:creationId xmlns="" xmlns:p14="http://schemas.microsoft.com/office/powerpoint/2010/main" val="197784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A5AE2C-4AEF-4D2D-A111-3C8123DE66B4}" type="slidenum">
              <a:rPr lang="en-US" altLang="en-US" smtClean="0"/>
              <a:pPr>
                <a:spcBef>
                  <a:spcPct val="0"/>
                </a:spcBef>
              </a:pPr>
              <a:t>3</a:t>
            </a:fld>
            <a:endParaRPr lang="en-US" altLang="en-US" smtClean="0"/>
          </a:p>
        </p:txBody>
      </p:sp>
      <p:sp>
        <p:nvSpPr>
          <p:cNvPr id="10243" name="Rectangle 2"/>
          <p:cNvSpPr>
            <a:spLocks noGrp="1" noRot="1" noChangeAspect="1" noChangeArrowheads="1" noTextEdit="1"/>
          </p:cNvSpPr>
          <p:nvPr>
            <p:ph type="sldImg"/>
          </p:nvPr>
        </p:nvSpPr>
        <p:spPr>
          <a:xfrm>
            <a:off x="1144588" y="685800"/>
            <a:ext cx="4572000" cy="3429000"/>
          </a:xfrm>
          <a:ln/>
        </p:spPr>
      </p:sp>
      <p:sp>
        <p:nvSpPr>
          <p:cNvPr id="10244" name="Rectangle 3"/>
          <p:cNvSpPr>
            <a:spLocks noGrp="1" noChangeArrowheads="1"/>
          </p:cNvSpPr>
          <p:nvPr>
            <p:ph type="body" idx="1"/>
          </p:nvPr>
        </p:nvSpPr>
        <p:spPr>
          <a:xfrm>
            <a:off x="914400" y="4341813"/>
            <a:ext cx="5029200" cy="41163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 </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was founded as a U.S. Corporation in the San Francisco Bay Area, California in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1993</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by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Mani Subramanian</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Founder-Chairman &amp; CEO. Mani is an Engineer and MBA by profession who immigrated to the United States in 1992.</a:t>
            </a:r>
            <a:endParaRPr lang="en-US" altLang="en-US" smtClean="0">
              <a:ea typeface="Arial Unicode MS" panose="020B0604020202020204" pitchFamily="34" charset="-128"/>
              <a:cs typeface="Arial Unicode MS" panose="020B0604020202020204" pitchFamily="34" charset="-128"/>
            </a:endParaRP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 is a global software products and services company with operations in the USA, the UK, Asia Pacific, and South Africa with distributed Offshore Development Centers in India at Bangalore and Chennai. We have made considerable progress over the last 11 years since our inception. Our revenue run rate for the fiscal year 2003 is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US $59+ Million</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with more than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1800 </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Datamanians spread across the globe.</a:t>
            </a:r>
          </a:p>
          <a:p>
            <a:pPr algn="just" eaLnBrk="1" hangingPunct="1"/>
            <a:endPar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With hardly $150,000 in start-up capital, Mani - the </a:t>
            </a:r>
            <a:r>
              <a:rPr lang="en-US" altLang="en-US" b="1" i="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former president of Wipro Systems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set out to create a new-generation software-solutions company. He was of course, backed by solid management experience of around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22 years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first at the Tata Group, where he expanded its IT services into other countries, and later at Wipro, where he increased revenue more than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400 percent in 3 years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Mani’s dream is to create an enduring and long lasting global IT Institution, which has the ability to create leaders and affect the lives of people over generations.</a:t>
            </a: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For a company that’s only a decade old, we achieved remarkable results in successfully adopting industry standard processes and quality levels. We benchmark ourselves against the world’s best IT companies and ensure that we rank among the best. A brief look at our certifications, and the rapidity with which we matured our processes to meet world-class standards proves our ability and desire to provide world-class service to our customers. </a:t>
            </a: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The processes adopted by Dataman are certified to operate as per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SEI CMM Level 5</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and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ISO 9001</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standards. In addition Dataman’s infrastructure is certified to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ISO 17799</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standards, and its Human Resource management is accredited to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pCMM Level 3</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a:t>
            </a:r>
            <a:endParaRPr lang="en-US" altLang="en-US" smtClean="0">
              <a:latin typeface="Arial Narrow" panose="020B0606020202030204" pitchFamily="34" charset="0"/>
              <a:ea typeface="Arial Unicode MS" panose="020B0604020202020204" pitchFamily="34" charset="-128"/>
              <a:cs typeface="Arial Unicode MS" panose="020B0604020202020204" pitchFamily="34" charset="-128"/>
            </a:endParaRPr>
          </a:p>
          <a:p>
            <a:pPr eaLnBrk="1" hangingPunct="1"/>
            <a:endParaRPr lang="en-US" altLang="en-US" smtClean="0"/>
          </a:p>
        </p:txBody>
      </p:sp>
    </p:spTree>
    <p:extLst>
      <p:ext uri="{BB962C8B-B14F-4D97-AF65-F5344CB8AC3E}">
        <p14:creationId xmlns="" xmlns:p14="http://schemas.microsoft.com/office/powerpoint/2010/main" val="145666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F754C5-75C5-42FB-BE21-58A96C990E03}" type="slidenum">
              <a:rPr lang="en-US" altLang="en-US" smtClean="0"/>
              <a:pPr>
                <a:spcBef>
                  <a:spcPct val="0"/>
                </a:spcBef>
              </a:pPr>
              <a:t>4</a:t>
            </a:fld>
            <a:endParaRPr lang="en-US" altLang="en-US" smtClean="0"/>
          </a:p>
        </p:txBody>
      </p:sp>
      <p:sp>
        <p:nvSpPr>
          <p:cNvPr id="14339" name="Rectangle 2"/>
          <p:cNvSpPr>
            <a:spLocks noGrp="1" noRot="1" noChangeAspect="1" noChangeArrowheads="1" noTextEdit="1"/>
          </p:cNvSpPr>
          <p:nvPr>
            <p:ph type="sldImg"/>
          </p:nvPr>
        </p:nvSpPr>
        <p:spPr>
          <a:xfrm>
            <a:off x="1144588" y="685800"/>
            <a:ext cx="4572000" cy="3429000"/>
          </a:xfrm>
          <a:ln/>
        </p:spPr>
      </p:sp>
      <p:sp>
        <p:nvSpPr>
          <p:cNvPr id="14340" name="Rectangle 3"/>
          <p:cNvSpPr>
            <a:spLocks noGrp="1" noChangeArrowheads="1"/>
          </p:cNvSpPr>
          <p:nvPr>
            <p:ph type="body" idx="1"/>
          </p:nvPr>
        </p:nvSpPr>
        <p:spPr>
          <a:xfrm>
            <a:off x="914400" y="4341813"/>
            <a:ext cx="5029200" cy="41163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 </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was founded as a U.S. Corporation in the San Francisco Bay Area, California in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1993</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by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Mani Subramanian</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Founder-Chairman &amp; CEO. Mani is an Engineer and MBA by profession who immigrated to the United States in 1992.</a:t>
            </a:r>
            <a:endParaRPr lang="en-US" altLang="en-US" smtClean="0">
              <a:ea typeface="Arial Unicode MS" panose="020B0604020202020204" pitchFamily="34" charset="-128"/>
              <a:cs typeface="Arial Unicode MS" panose="020B0604020202020204" pitchFamily="34" charset="-128"/>
            </a:endParaRP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 is a global software products and services company with operations in the USA, the UK, Asia Pacific, and South Africa with distributed Offshore Development Centers in India at Bangalore and Chennai. We have made considerable progress over the last 11 years since our inception. Our revenue run rate for the fiscal year 2003 is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US $59+ Million</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with more than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1800 </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Datamanians spread across the globe.</a:t>
            </a:r>
          </a:p>
          <a:p>
            <a:pPr algn="just" eaLnBrk="1" hangingPunct="1"/>
            <a:endPar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With hardly $150,000 in start-up capital, Mani - the </a:t>
            </a:r>
            <a:r>
              <a:rPr lang="en-US" altLang="en-US" b="1" i="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former president of Wipro Systems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set out to create a new-generation software-solutions company. He was of course, backed by solid management experience of around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22 years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first at the Tata Group, where he expanded its IT services into other countries, and later at Wipro, where he increased revenue more than </a:t>
            </a:r>
            <a:r>
              <a:rPr lang="en-US" altLang="en-US" b="1"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400 percent in 3 years</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Mani’s dream is to create an enduring and long lasting global IT Institution, which has the ability to create leaders and affect the lives of people over generations.</a:t>
            </a: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For a company that’s only a decade old, we achieved remarkable results in successfully adopting industry standard processes and quality levels. We benchmark ourselves against the world’s best IT companies and ensure that we rank among the best. A brief look at our certifications, and the rapidity with which we matured our processes to meet world-class standards proves our ability and desire to provide world-class service to our customers. </a:t>
            </a:r>
          </a:p>
          <a:p>
            <a:pPr algn="just" eaLnBrk="1" hangingPunct="1"/>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The processes adopted by Dataman are certified to operate as per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SEI CMM Level 5</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and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ISO 9001</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standards. In addition Dataman’s infrastructure is certified to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ISO 17799</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standards, and its Human Resource management is accredited to </a:t>
            </a:r>
            <a:r>
              <a:rPr lang="en-US" altLang="en-US" b="1" smtClean="0">
                <a:solidFill>
                  <a:srgbClr val="0000FF"/>
                </a:solidFill>
                <a:latin typeface="Arial Narrow" panose="020B0606020202030204" pitchFamily="34" charset="0"/>
                <a:ea typeface="Arial Unicode MS" panose="020B0604020202020204" pitchFamily="34" charset="-128"/>
                <a:cs typeface="Arial Unicode MS" panose="020B0604020202020204" pitchFamily="34" charset="-128"/>
              </a:rPr>
              <a:t>pCMM Level 3</a:t>
            </a:r>
            <a:r>
              <a:rPr lang="en-US" altLang="en-US" smtClean="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a:t>
            </a:r>
            <a:endParaRPr lang="en-US" altLang="en-US" smtClean="0">
              <a:latin typeface="Arial Narrow" panose="020B0606020202030204" pitchFamily="34" charset="0"/>
              <a:ea typeface="Arial Unicode MS" panose="020B0604020202020204" pitchFamily="34" charset="-128"/>
              <a:cs typeface="Arial Unicode MS" panose="020B0604020202020204" pitchFamily="34" charset="-128"/>
            </a:endParaRPr>
          </a:p>
          <a:p>
            <a:pPr eaLnBrk="1" hangingPunct="1"/>
            <a:endParaRPr lang="en-US" altLang="en-US" smtClean="0"/>
          </a:p>
        </p:txBody>
      </p:sp>
    </p:spTree>
    <p:extLst>
      <p:ext uri="{BB962C8B-B14F-4D97-AF65-F5344CB8AC3E}">
        <p14:creationId xmlns="" xmlns:p14="http://schemas.microsoft.com/office/powerpoint/2010/main" val="297851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A6D49E-ECC2-4700-9795-383BDF115F0F}" type="slidenum">
              <a:rPr lang="en-US" altLang="en-US" smtClean="0"/>
              <a:pPr>
                <a:spcBef>
                  <a:spcPct val="0"/>
                </a:spcBef>
              </a:pPr>
              <a:t>5</a:t>
            </a:fld>
            <a:endParaRPr lang="en-US" altLang="en-US" smtClean="0"/>
          </a:p>
        </p:txBody>
      </p:sp>
      <p:sp>
        <p:nvSpPr>
          <p:cNvPr id="16387" name="Rectangle 2"/>
          <p:cNvSpPr>
            <a:spLocks noGrp="1" noRot="1" noChangeAspect="1" noChangeArrowheads="1" noTextEdit="1"/>
          </p:cNvSpPr>
          <p:nvPr>
            <p:ph type="sldImg"/>
          </p:nvPr>
        </p:nvSpPr>
        <p:spPr>
          <a:xfrm>
            <a:off x="1144588" y="685800"/>
            <a:ext cx="4572000" cy="3429000"/>
          </a:xfrm>
          <a:ln/>
        </p:spPr>
      </p:sp>
      <p:sp>
        <p:nvSpPr>
          <p:cNvPr id="16388" name="Rectangle 3"/>
          <p:cNvSpPr>
            <a:spLocks noGrp="1" noChangeArrowheads="1"/>
          </p:cNvSpPr>
          <p:nvPr>
            <p:ph type="body" idx="1"/>
          </p:nvPr>
        </p:nvSpPr>
        <p:spPr>
          <a:xfrm>
            <a:off x="914400" y="4341813"/>
            <a:ext cx="5029200" cy="41163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45" tIns="46023" rIns="92045" bIns="46023"/>
          <a:lstStyle/>
          <a:p>
            <a:pPr eaLnBrk="1" hangingPunct="1"/>
            <a:r>
              <a:rPr lang="en-US" altLang="en-US" smtClean="0">
                <a:solidFill>
                  <a:srgbClr val="313131"/>
                </a:solidFill>
                <a:latin typeface="Verdana" panose="020B0604030504040204" pitchFamily="34" charset="0"/>
              </a:rPr>
              <a:t>We are flexible and always willing to invest in our customers, to understand their business needs and formulate their technology strategies. Our customers choose us because of our commitment to delivering tangible value, focus on long-term relationship building, adherence to unmatched quality standards, willingness to take accountability, and flexibility to provide innovative solutions. Our expansion at Honeywell, Orange, TJX, Scottish Life, Staples, Teradyne, Unisys, WellsFargo, Helphire and many others is directly attributable to the superior quality of our work and our ability to provide fundamental business benefits through our mature onsite/offshore model.</a:t>
            </a:r>
          </a:p>
          <a:p>
            <a:pPr eaLnBrk="1" hangingPunct="1"/>
            <a:r>
              <a:rPr lang="en-US" altLang="en-US" smtClean="0">
                <a:solidFill>
                  <a:srgbClr val="313131"/>
                </a:solidFill>
                <a:latin typeface="Verdana" panose="020B0604030504040204" pitchFamily="34" charset="0"/>
              </a:rPr>
              <a:t>We have successfully provided world-class software solutions to Fortune 500 companies over the last decade leveraging a number of technology standards and platforms including Mainframe, Client/Server, Intranet/Internet, and Wireless. Our experience and expertise cuts across customers in the Financial Services, High Technology, Manufacturing, Retail, Telecommunications and Transportation sectors.</a:t>
            </a:r>
          </a:p>
          <a:p>
            <a:pPr eaLnBrk="1" hangingPunct="1"/>
            <a:endParaRPr lang="en-US" altLang="en-US" smtClean="0"/>
          </a:p>
        </p:txBody>
      </p:sp>
    </p:spTree>
    <p:extLst>
      <p:ext uri="{BB962C8B-B14F-4D97-AF65-F5344CB8AC3E}">
        <p14:creationId xmlns="" xmlns:p14="http://schemas.microsoft.com/office/powerpoint/2010/main" val="7490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DE63B1-37C6-4957-A5DD-97C835DD17A4}" type="slidenum">
              <a:rPr lang="en-US" altLang="en-US" smtClean="0"/>
              <a:pPr>
                <a:spcBef>
                  <a:spcPct val="0"/>
                </a:spcBef>
              </a:pPr>
              <a:t>18</a:t>
            </a:fld>
            <a:endParaRPr lang="en-US" altLang="en-US" smtClean="0"/>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 xmlns:p14="http://schemas.microsoft.com/office/powerpoint/2010/main" val="1681619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p:cNvPicPr>
            <a:picLocks noChangeAspect="1" noChangeArrowheads="1"/>
          </p:cNvPicPr>
          <p:nvPr userDrawn="1"/>
        </p:nvPicPr>
        <p:blipFill>
          <a:blip r:embed="rId2">
            <a:clrChange>
              <a:clrFrom>
                <a:srgbClr val="FFFFFF"/>
              </a:clrFrom>
              <a:clrTo>
                <a:srgbClr val="FFFFFF">
                  <a:alpha val="0"/>
                </a:srgbClr>
              </a:clrTo>
            </a:clrChange>
            <a:lum bright="-26000" contrast="-64000"/>
            <a:extLst>
              <a:ext uri="{28A0092B-C50C-407E-A947-70E740481C1C}">
                <a14:useLocalDpi xmlns="" xmlns:a14="http://schemas.microsoft.com/office/drawing/2010/main" val="0"/>
              </a:ext>
            </a:extLst>
          </a:blip>
          <a:srcRect/>
          <a:stretch>
            <a:fillRect/>
          </a:stretch>
        </p:blipFill>
        <p:spPr bwMode="auto">
          <a:xfrm>
            <a:off x="6156325" y="333375"/>
            <a:ext cx="2627313"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WordArt 14"/>
          <p:cNvSpPr>
            <a:spLocks noChangeArrowheads="1" noChangeShapeType="1" noTextEdit="1"/>
          </p:cNvSpPr>
          <p:nvPr userDrawn="1"/>
        </p:nvSpPr>
        <p:spPr bwMode="auto">
          <a:xfrm>
            <a:off x="323850" y="6310313"/>
            <a:ext cx="1439863" cy="431800"/>
          </a:xfrm>
          <a:prstGeom prst="rect">
            <a:avLst/>
          </a:prstGeom>
        </p:spPr>
        <p:txBody>
          <a:bodyPr wrap="none" fromWordArt="1">
            <a:prstTxWarp prst="textPlain">
              <a:avLst>
                <a:gd name="adj" fmla="val 50000"/>
              </a:avLst>
            </a:prstTxWarp>
          </a:bodyPr>
          <a:lstStyle/>
          <a:p>
            <a:pPr algn="ctr"/>
            <a:r>
              <a:rPr lang="en-IN"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SSBS</a:t>
            </a:r>
          </a:p>
        </p:txBody>
      </p:sp>
      <p:pic>
        <p:nvPicPr>
          <p:cNvPr id="6" name="Picture 15"/>
          <p:cNvPicPr>
            <a:picLocks noChangeAspect="1" noChangeArrowheads="1"/>
          </p:cNvPicPr>
          <p:nvPr userDrawn="1"/>
        </p:nvPicPr>
        <p:blipFill>
          <a:blip r:embed="rId2" cstate="print">
            <a:clrChange>
              <a:clrFrom>
                <a:srgbClr val="FFFFFF"/>
              </a:clrFrom>
              <a:clrTo>
                <a:srgbClr val="FFFFFF">
                  <a:alpha val="0"/>
                </a:srgbClr>
              </a:clrTo>
            </a:clrChange>
            <a:lum bright="-26000" contrast="-64000"/>
            <a:extLst>
              <a:ext uri="{28A0092B-C50C-407E-A947-70E740481C1C}">
                <a14:useLocalDpi xmlns="" xmlns:a14="http://schemas.microsoft.com/office/drawing/2010/main" val="0"/>
              </a:ext>
            </a:extLst>
          </a:blip>
          <a:srcRect/>
          <a:stretch>
            <a:fillRect/>
          </a:stretch>
        </p:blipFill>
        <p:spPr bwMode="auto">
          <a:xfrm>
            <a:off x="7524750" y="6237288"/>
            <a:ext cx="144145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8"/>
          <p:cNvPicPr>
            <a:picLocks noChangeAspect="1" noChangeArrowheads="1"/>
          </p:cNvPicPr>
          <p:nvPr userDrawn="1"/>
        </p:nvPicPr>
        <p:blipFill>
          <a:blip r:embed="rId2" cstate="print">
            <a:clrChange>
              <a:clrFrom>
                <a:srgbClr val="FFFFFF"/>
              </a:clrFrom>
              <a:clrTo>
                <a:srgbClr val="FFFFFF">
                  <a:alpha val="0"/>
                </a:srgbClr>
              </a:clrTo>
            </a:clrChange>
            <a:lum bright="-26000" contrast="-64000"/>
            <a:extLst>
              <a:ext uri="{28A0092B-C50C-407E-A947-70E740481C1C}">
                <a14:useLocalDpi xmlns="" xmlns:a14="http://schemas.microsoft.com/office/drawing/2010/main" val="0"/>
              </a:ext>
            </a:extLst>
          </a:blip>
          <a:srcRect/>
          <a:stretch>
            <a:fillRect/>
          </a:stretch>
        </p:blipFill>
        <p:spPr bwMode="auto">
          <a:xfrm>
            <a:off x="7380288" y="6237288"/>
            <a:ext cx="144145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oShape 22" descr="image001"/>
          <p:cNvSpPr>
            <a:spLocks noChangeAspect="1" noChangeArrowheads="1"/>
          </p:cNvSpPr>
          <p:nvPr userDrawn="1"/>
        </p:nvSpPr>
        <p:spPr bwMode="auto">
          <a:xfrm>
            <a:off x="3719513" y="3233738"/>
            <a:ext cx="1704975"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IN" altLang="en-US" smtClean="0"/>
          </a:p>
        </p:txBody>
      </p:sp>
      <p:pic>
        <p:nvPicPr>
          <p:cNvPr id="9" name="Picture 24" descr="Background"/>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p:nvPr>
        </p:nvSpPr>
        <p:spPr>
          <a:xfrm>
            <a:off x="685800" y="2819400"/>
            <a:ext cx="7772400" cy="1143000"/>
          </a:xfrm>
        </p:spPr>
        <p:txBody>
          <a:bodyPr/>
          <a:lstStyle>
            <a:lvl1pPr algn="ctr">
              <a:defRPr sz="4800" b="1"/>
            </a:lvl1pPr>
          </a:lstStyle>
          <a:p>
            <a:r>
              <a:rPr lang="en-US"/>
              <a:t>Click to edit Master title style</a:t>
            </a:r>
          </a:p>
        </p:txBody>
      </p:sp>
      <p:sp>
        <p:nvSpPr>
          <p:cNvPr id="36868" name="Rectangle 4"/>
          <p:cNvSpPr>
            <a:spLocks noGrp="1" noChangeArrowheads="1"/>
          </p:cNvSpPr>
          <p:nvPr>
            <p:ph type="subTitle" idx="1"/>
          </p:nvPr>
        </p:nvSpPr>
        <p:spPr>
          <a:xfrm>
            <a:off x="4191000" y="5638800"/>
            <a:ext cx="4191000" cy="533400"/>
          </a:xfrm>
        </p:spPr>
        <p:txBody>
          <a:bodyPr/>
          <a:lstStyle>
            <a:lvl1pPr marL="0" indent="0" algn="r">
              <a:defRPr sz="1800"/>
            </a:lvl1pPr>
          </a:lstStyle>
          <a:p>
            <a:r>
              <a:rPr lang="en-US"/>
              <a:t>Click to edit Master subtitle style</a:t>
            </a:r>
          </a:p>
        </p:txBody>
      </p:sp>
    </p:spTree>
    <p:extLst>
      <p:ext uri="{BB962C8B-B14F-4D97-AF65-F5344CB8AC3E}">
        <p14:creationId xmlns="" xmlns:p14="http://schemas.microsoft.com/office/powerpoint/2010/main" val="413578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6"/>
          <p:cNvSpPr>
            <a:spLocks noGrp="1" noChangeArrowheads="1"/>
          </p:cNvSpPr>
          <p:nvPr>
            <p:ph type="sldNum" sz="quarter" idx="10"/>
          </p:nvPr>
        </p:nvSpPr>
        <p:spPr>
          <a:ln/>
        </p:spPr>
        <p:txBody>
          <a:bodyPr/>
          <a:lstStyle>
            <a:lvl1pPr>
              <a:defRPr/>
            </a:lvl1pPr>
          </a:lstStyle>
          <a:p>
            <a:pPr>
              <a:defRPr/>
            </a:pPr>
            <a:fld id="{1A6D4D8B-EAFC-4899-91A2-1D17A5FE8A5C}"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126952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209800" cy="50292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52400" y="0"/>
            <a:ext cx="6477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6"/>
          <p:cNvSpPr>
            <a:spLocks noGrp="1" noChangeArrowheads="1"/>
          </p:cNvSpPr>
          <p:nvPr>
            <p:ph type="sldNum" sz="quarter" idx="10"/>
          </p:nvPr>
        </p:nvSpPr>
        <p:spPr>
          <a:ln/>
        </p:spPr>
        <p:txBody>
          <a:bodyPr/>
          <a:lstStyle>
            <a:lvl1pPr>
              <a:defRPr/>
            </a:lvl1pPr>
          </a:lstStyle>
          <a:p>
            <a:pPr>
              <a:defRPr/>
            </a:pPr>
            <a:fld id="{2D18C601-8C2E-423A-99CB-802346E5A86E}"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161472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152400" y="914400"/>
            <a:ext cx="8839200" cy="4114800"/>
          </a:xfrm>
        </p:spPr>
        <p:txBody>
          <a:bodyPr/>
          <a:lstStyle/>
          <a:p>
            <a:pPr lvl="0"/>
            <a:endParaRPr lang="en-IN" noProof="0"/>
          </a:p>
        </p:txBody>
      </p:sp>
      <p:sp>
        <p:nvSpPr>
          <p:cNvPr id="4" name="Rectangle 16"/>
          <p:cNvSpPr>
            <a:spLocks noGrp="1" noChangeArrowheads="1"/>
          </p:cNvSpPr>
          <p:nvPr>
            <p:ph type="sldNum" sz="quarter" idx="10"/>
          </p:nvPr>
        </p:nvSpPr>
        <p:spPr>
          <a:ln/>
        </p:spPr>
        <p:txBody>
          <a:bodyPr/>
          <a:lstStyle>
            <a:lvl1pPr>
              <a:defRPr/>
            </a:lvl1pPr>
          </a:lstStyle>
          <a:p>
            <a:pPr>
              <a:defRPr/>
            </a:pPr>
            <a:fld id="{76CCB8C3-9003-49D5-B756-20613530A592}"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293541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6"/>
          <p:cNvSpPr>
            <a:spLocks noGrp="1" noChangeArrowheads="1"/>
          </p:cNvSpPr>
          <p:nvPr>
            <p:ph type="sldNum" sz="quarter" idx="10"/>
          </p:nvPr>
        </p:nvSpPr>
        <p:spPr>
          <a:ln/>
        </p:spPr>
        <p:txBody>
          <a:bodyPr/>
          <a:lstStyle>
            <a:lvl1pPr>
              <a:defRPr/>
            </a:lvl1pPr>
          </a:lstStyle>
          <a:p>
            <a:pPr>
              <a:defRPr/>
            </a:pPr>
            <a:fld id="{D9E6C823-80C7-455E-8421-3F478F23C87B}"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16581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2B1F8A9A-971D-42A1-BB0F-31CAB3629208}"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386459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52400" y="914400"/>
            <a:ext cx="4343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914400"/>
            <a:ext cx="4343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6"/>
          <p:cNvSpPr>
            <a:spLocks noGrp="1" noChangeArrowheads="1"/>
          </p:cNvSpPr>
          <p:nvPr>
            <p:ph type="sldNum" sz="quarter" idx="10"/>
          </p:nvPr>
        </p:nvSpPr>
        <p:spPr>
          <a:ln/>
        </p:spPr>
        <p:txBody>
          <a:bodyPr/>
          <a:lstStyle>
            <a:lvl1pPr>
              <a:defRPr/>
            </a:lvl1pPr>
          </a:lstStyle>
          <a:p>
            <a:pPr>
              <a:defRPr/>
            </a:pPr>
            <a:fld id="{26DB603F-6AA3-406B-86BC-357F49E1D3A7}"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23961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16"/>
          <p:cNvSpPr>
            <a:spLocks noGrp="1" noChangeArrowheads="1"/>
          </p:cNvSpPr>
          <p:nvPr>
            <p:ph type="sldNum" sz="quarter" idx="10"/>
          </p:nvPr>
        </p:nvSpPr>
        <p:spPr>
          <a:ln/>
        </p:spPr>
        <p:txBody>
          <a:bodyPr/>
          <a:lstStyle>
            <a:lvl1pPr>
              <a:defRPr/>
            </a:lvl1pPr>
          </a:lstStyle>
          <a:p>
            <a:pPr>
              <a:defRPr/>
            </a:pPr>
            <a:fld id="{D614C60B-A8AC-4982-8C8B-D41472ED40D5}"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364857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16"/>
          <p:cNvSpPr>
            <a:spLocks noGrp="1" noChangeArrowheads="1"/>
          </p:cNvSpPr>
          <p:nvPr>
            <p:ph type="sldNum" sz="quarter" idx="10"/>
          </p:nvPr>
        </p:nvSpPr>
        <p:spPr>
          <a:ln/>
        </p:spPr>
        <p:txBody>
          <a:bodyPr/>
          <a:lstStyle>
            <a:lvl1pPr>
              <a:defRPr/>
            </a:lvl1pPr>
          </a:lstStyle>
          <a:p>
            <a:pPr>
              <a:defRPr/>
            </a:pPr>
            <a:fld id="{AE97996D-A6F0-4A68-B62F-A17509F713AA}"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34293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2270298F-A57E-4716-B70F-055261F73E61}"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306775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629264A4-3C66-4EC4-94B4-EB03B6B611E8}"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24365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7520410F-4674-4FE8-8B3A-EB17E8EE45DC}" type="slidenum">
              <a:rPr lang="en-US" altLang="en-US"/>
              <a:pPr>
                <a:defRPr/>
              </a:pPr>
              <a:t>‹#›</a:t>
            </a:fld>
            <a:r>
              <a:rPr lang="en-US" altLang="en-US"/>
              <a:t>     </a:t>
            </a:r>
          </a:p>
          <a:p>
            <a:pPr>
              <a:defRPr/>
            </a:pPr>
            <a:r>
              <a:rPr lang="en-US" altLang="en-US"/>
              <a:t>Dataman Proprietary and Confidential</a:t>
            </a:r>
          </a:p>
        </p:txBody>
      </p:sp>
    </p:spTree>
    <p:extLst>
      <p:ext uri="{BB962C8B-B14F-4D97-AF65-F5344CB8AC3E}">
        <p14:creationId xmlns="" xmlns:p14="http://schemas.microsoft.com/office/powerpoint/2010/main" val="354007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152400" y="0"/>
            <a:ext cx="8839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11"/>
          <p:cNvSpPr>
            <a:spLocks noGrp="1" noChangeArrowheads="1"/>
          </p:cNvSpPr>
          <p:nvPr>
            <p:ph type="body" idx="1"/>
          </p:nvPr>
        </p:nvSpPr>
        <p:spPr bwMode="auto">
          <a:xfrm>
            <a:off x="152400" y="914400"/>
            <a:ext cx="8839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0" name="Rectangle 16"/>
          <p:cNvSpPr>
            <a:spLocks noGrp="1" noChangeArrowheads="1"/>
          </p:cNvSpPr>
          <p:nvPr>
            <p:ph type="sldNum" sz="quarter" idx="4"/>
          </p:nvPr>
        </p:nvSpPr>
        <p:spPr bwMode="auto">
          <a:xfrm>
            <a:off x="3581400" y="64770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C35ACB62-B5B9-40A1-83EB-7EFDBD8B50E0}" type="slidenum">
              <a:rPr lang="en-US" altLang="en-US"/>
              <a:pPr>
                <a:defRPr/>
              </a:pPr>
              <a:t>‹#›</a:t>
            </a:fld>
            <a:r>
              <a:rPr lang="en-US" altLang="en-US"/>
              <a:t>     </a:t>
            </a:r>
          </a:p>
          <a:p>
            <a:pPr>
              <a:defRPr/>
            </a:pPr>
            <a:r>
              <a:rPr lang="en-US" altLang="en-US"/>
              <a:t>Dataman Proprietary and Confidential</a:t>
            </a:r>
          </a:p>
        </p:txBody>
      </p:sp>
      <p:pic>
        <p:nvPicPr>
          <p:cNvPr id="1029" name="Picture 27"/>
          <p:cNvPicPr>
            <a:picLocks noChangeAspect="1" noChangeArrowheads="1"/>
          </p:cNvPicPr>
          <p:nvPr userDrawn="1"/>
        </p:nvPicPr>
        <p:blipFill>
          <a:blip r:embed="rId14" cstate="print">
            <a:clrChange>
              <a:clrFrom>
                <a:srgbClr val="FFFFFF"/>
              </a:clrFrom>
              <a:clrTo>
                <a:srgbClr val="FFFFFF">
                  <a:alpha val="0"/>
                </a:srgbClr>
              </a:clrTo>
            </a:clrChange>
            <a:lum bright="-26000" contrast="-64000"/>
            <a:extLst>
              <a:ext uri="{28A0092B-C50C-407E-A947-70E740481C1C}">
                <a14:useLocalDpi xmlns="" xmlns:a14="http://schemas.microsoft.com/office/drawing/2010/main" val="0"/>
              </a:ext>
            </a:extLst>
          </a:blip>
          <a:srcRect/>
          <a:stretch>
            <a:fillRect/>
          </a:stretch>
        </p:blipFill>
        <p:spPr bwMode="auto">
          <a:xfrm>
            <a:off x="7524750" y="6237288"/>
            <a:ext cx="144145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AutoShape 29" descr="image001"/>
          <p:cNvSpPr>
            <a:spLocks noChangeAspect="1" noChangeArrowheads="1"/>
          </p:cNvSpPr>
          <p:nvPr userDrawn="1"/>
        </p:nvSpPr>
        <p:spPr bwMode="auto">
          <a:xfrm>
            <a:off x="3719513" y="3233738"/>
            <a:ext cx="1704975"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IN" altLang="en-US" smtClean="0"/>
          </a:p>
        </p:txBody>
      </p:sp>
      <p:sp>
        <p:nvSpPr>
          <p:cNvPr id="1031" name="AutoShape 31" descr="image001"/>
          <p:cNvSpPr>
            <a:spLocks noChangeAspect="1" noChangeArrowheads="1"/>
          </p:cNvSpPr>
          <p:nvPr userDrawn="1"/>
        </p:nvSpPr>
        <p:spPr bwMode="auto">
          <a:xfrm>
            <a:off x="3719513" y="3233738"/>
            <a:ext cx="1704975"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IN" altLang="en-US" smtClean="0"/>
          </a:p>
        </p:txBody>
      </p:sp>
      <p:pic>
        <p:nvPicPr>
          <p:cNvPr id="1032" name="Picture 33" descr="Background"/>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Narrow" pitchFamily="34" charset="0"/>
        </a:defRPr>
      </a:lvl2pPr>
      <a:lvl3pPr algn="l" rtl="0" eaLnBrk="0" fontAlgn="base" hangingPunct="0">
        <a:spcBef>
          <a:spcPct val="0"/>
        </a:spcBef>
        <a:spcAft>
          <a:spcPct val="0"/>
        </a:spcAft>
        <a:defRPr sz="3200">
          <a:solidFill>
            <a:schemeClr val="tx2"/>
          </a:solidFill>
          <a:latin typeface="Arial Narrow" pitchFamily="34" charset="0"/>
        </a:defRPr>
      </a:lvl3pPr>
      <a:lvl4pPr algn="l" rtl="0" eaLnBrk="0" fontAlgn="base" hangingPunct="0">
        <a:spcBef>
          <a:spcPct val="0"/>
        </a:spcBef>
        <a:spcAft>
          <a:spcPct val="0"/>
        </a:spcAft>
        <a:defRPr sz="3200">
          <a:solidFill>
            <a:schemeClr val="tx2"/>
          </a:solidFill>
          <a:latin typeface="Arial Narrow" pitchFamily="34" charset="0"/>
        </a:defRPr>
      </a:lvl4pPr>
      <a:lvl5pPr algn="l" rtl="0" eaLnBrk="0" fontAlgn="base" hangingPunct="0">
        <a:spcBef>
          <a:spcPct val="0"/>
        </a:spcBef>
        <a:spcAft>
          <a:spcPct val="0"/>
        </a:spcAft>
        <a:defRPr sz="3200">
          <a:solidFill>
            <a:schemeClr val="tx2"/>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ü"/>
        <a:defRPr sz="16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Font typeface="Wingdings" pitchFamily="2" charset="2"/>
        <a:buChar char="§"/>
        <a:defRPr sz="1400">
          <a:solidFill>
            <a:schemeClr val="tx1"/>
          </a:solidFill>
          <a:latin typeface="+mn-lt"/>
        </a:defRPr>
      </a:lvl6pPr>
      <a:lvl7pPr marL="2971800" indent="-228600" algn="l" rtl="0" fontAlgn="base">
        <a:spcBef>
          <a:spcPct val="20000"/>
        </a:spcBef>
        <a:spcAft>
          <a:spcPct val="0"/>
        </a:spcAft>
        <a:buFont typeface="Wingdings" pitchFamily="2" charset="2"/>
        <a:buChar char="§"/>
        <a:defRPr sz="1400">
          <a:solidFill>
            <a:schemeClr val="tx1"/>
          </a:solidFill>
          <a:latin typeface="+mn-lt"/>
        </a:defRPr>
      </a:lvl7pPr>
      <a:lvl8pPr marL="3429000" indent="-228600" algn="l" rtl="0" fontAlgn="base">
        <a:spcBef>
          <a:spcPct val="20000"/>
        </a:spcBef>
        <a:spcAft>
          <a:spcPct val="0"/>
        </a:spcAft>
        <a:buFont typeface="Wingdings" pitchFamily="2" charset="2"/>
        <a:buChar char="§"/>
        <a:defRPr sz="1400">
          <a:solidFill>
            <a:schemeClr val="tx1"/>
          </a:solidFill>
          <a:latin typeface="+mn-lt"/>
        </a:defRPr>
      </a:lvl8pPr>
      <a:lvl9pPr marL="3886200" indent="-228600" algn="l" rtl="0" fontAlgn="base">
        <a:spcBef>
          <a:spcPct val="20000"/>
        </a:spcBef>
        <a:spcAft>
          <a:spcPct val="0"/>
        </a:spcAft>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58888" y="981075"/>
            <a:ext cx="5976937" cy="32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lgn="ctr" eaLnBrk="1" hangingPunct="1">
              <a:spcBef>
                <a:spcPct val="0"/>
              </a:spcBef>
              <a:buFontTx/>
              <a:buNone/>
            </a:pPr>
            <a:r>
              <a:rPr lang="en-US" altLang="en-US" sz="4400" dirty="0" err="1">
                <a:solidFill>
                  <a:schemeClr val="tx2"/>
                </a:solidFill>
              </a:rPr>
              <a:t>Dataman’s</a:t>
            </a:r>
            <a:r>
              <a:rPr lang="en-US" altLang="en-US" sz="4400" dirty="0">
                <a:solidFill>
                  <a:schemeClr val="tx2"/>
                </a:solidFill>
              </a:rPr>
              <a:t> </a:t>
            </a:r>
            <a:r>
              <a:rPr lang="en-US" altLang="en-US" sz="4400" dirty="0" smtClean="0">
                <a:solidFill>
                  <a:schemeClr val="tx2"/>
                </a:solidFill>
              </a:rPr>
              <a:t> </a:t>
            </a:r>
            <a:r>
              <a:rPr lang="en-US" altLang="en-US" sz="4400" dirty="0" smtClean="0">
                <a:solidFill>
                  <a:schemeClr val="tx2"/>
                </a:solidFill>
              </a:rPr>
              <a:t>DM Tracker</a:t>
            </a:r>
            <a:r>
              <a:rPr lang="en-US" altLang="en-US" sz="4400" dirty="0">
                <a:solidFill>
                  <a:schemeClr val="tx2"/>
                </a:solidFill>
              </a:rPr>
              <a:t/>
            </a:r>
            <a:br>
              <a:rPr lang="en-US" altLang="en-US" sz="4400" dirty="0">
                <a:solidFill>
                  <a:schemeClr val="tx2"/>
                </a:solidFill>
              </a:rPr>
            </a:br>
            <a:r>
              <a:rPr lang="en-US" altLang="en-US" sz="1600" dirty="0" smtClean="0">
                <a:solidFill>
                  <a:schemeClr val="tx2"/>
                </a:solidFill>
              </a:rPr>
              <a:t>www.dataman.in</a:t>
            </a:r>
            <a:r>
              <a:rPr lang="en-US" altLang="en-US" sz="4800" dirty="0">
                <a:solidFill>
                  <a:schemeClr val="tx2"/>
                </a:solidFill>
              </a:rPr>
              <a:t/>
            </a:r>
            <a:br>
              <a:rPr lang="en-US" altLang="en-US" sz="4800" dirty="0">
                <a:solidFill>
                  <a:schemeClr val="tx2"/>
                </a:solidFill>
              </a:rPr>
            </a:br>
            <a:endParaRPr lang="en-US" altLang="en-US" sz="3200" b="0" dirty="0">
              <a:solidFill>
                <a:schemeClr val="tx2"/>
              </a:solidFill>
            </a:endParaRPr>
          </a:p>
        </p:txBody>
      </p:sp>
      <p:sp>
        <p:nvSpPr>
          <p:cNvPr id="5123" name="Text Box 5"/>
          <p:cNvSpPr txBox="1">
            <a:spLocks noChangeArrowheads="1"/>
          </p:cNvSpPr>
          <p:nvPr/>
        </p:nvSpPr>
        <p:spPr bwMode="auto">
          <a:xfrm>
            <a:off x="4572000" y="4429132"/>
            <a:ext cx="434817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spcBef>
                <a:spcPct val="0"/>
              </a:spcBef>
              <a:buFontTx/>
              <a:buNone/>
            </a:pPr>
            <a:r>
              <a:rPr lang="en-US" altLang="en-US" dirty="0" err="1" smtClean="0">
                <a:latin typeface="Times New Roman" panose="02020603050405020304" pitchFamily="18" charset="0"/>
              </a:rPr>
              <a:t>Shashank</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Srivastava</a:t>
            </a:r>
            <a:endParaRPr lang="en-US" altLang="en-US" dirty="0">
              <a:latin typeface="Times New Roman" panose="02020603050405020304" pitchFamily="18" charset="0"/>
            </a:endParaRPr>
          </a:p>
          <a:p>
            <a:pPr eaLnBrk="1" hangingPunct="1">
              <a:spcBef>
                <a:spcPct val="0"/>
              </a:spcBef>
              <a:buFontTx/>
              <a:buNone/>
            </a:pPr>
            <a:r>
              <a:rPr lang="en-US" altLang="en-US" b="0" dirty="0" smtClean="0">
                <a:solidFill>
                  <a:srgbClr val="313131"/>
                </a:solidFill>
                <a:latin typeface="Times New Roman" panose="02020603050405020304" pitchFamily="18" charset="0"/>
              </a:rPr>
              <a:t>Manager –Business Development</a:t>
            </a:r>
            <a:endParaRPr lang="en-US" altLang="en-US" b="0" dirty="0">
              <a:solidFill>
                <a:srgbClr val="313131"/>
              </a:solidFill>
              <a:latin typeface="Times New Roman" panose="02020603050405020304" pitchFamily="18" charset="0"/>
            </a:endParaRPr>
          </a:p>
          <a:p>
            <a:pPr eaLnBrk="1" hangingPunct="1">
              <a:spcBef>
                <a:spcPct val="0"/>
              </a:spcBef>
              <a:buFontTx/>
              <a:buNone/>
            </a:pPr>
            <a:r>
              <a:rPr lang="en-US" altLang="en-US" b="0" dirty="0">
                <a:solidFill>
                  <a:srgbClr val="313131"/>
                </a:solidFill>
                <a:latin typeface="Times New Roman" panose="02020603050405020304" pitchFamily="18" charset="0"/>
              </a:rPr>
              <a:t>Dataman</a:t>
            </a:r>
            <a:br>
              <a:rPr lang="en-US" altLang="en-US" b="0" dirty="0">
                <a:solidFill>
                  <a:srgbClr val="313131"/>
                </a:solidFill>
                <a:latin typeface="Times New Roman" panose="02020603050405020304" pitchFamily="18" charset="0"/>
              </a:rPr>
            </a:br>
            <a:r>
              <a:rPr lang="en-US" altLang="en-US" dirty="0" smtClean="0"/>
              <a:t>Aug 7, </a:t>
            </a:r>
            <a:r>
              <a:rPr lang="en-US" altLang="en-US" dirty="0"/>
              <a:t>2015</a:t>
            </a:r>
          </a:p>
        </p:txBody>
      </p:sp>
      <p:sp>
        <p:nvSpPr>
          <p:cNvPr id="5124" name="AutoShape 1030" descr="image001"/>
          <p:cNvSpPr>
            <a:spLocks noChangeAspect="1" noChangeArrowheads="1"/>
          </p:cNvSpPr>
          <p:nvPr/>
        </p:nvSpPr>
        <p:spPr bwMode="auto">
          <a:xfrm>
            <a:off x="3719513" y="3233738"/>
            <a:ext cx="1704975"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spcBef>
                <a:spcPct val="0"/>
              </a:spcBef>
              <a:buFontTx/>
              <a:buNone/>
            </a:pPr>
            <a:endParaRPr lang="en-IN" altLang="en-US" b="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Today's Location</a:t>
            </a:r>
            <a:endParaRPr lang="en-IN" dirty="0"/>
          </a:p>
        </p:txBody>
      </p:sp>
      <p:sp>
        <p:nvSpPr>
          <p:cNvPr id="3" name="Content Placeholder 2"/>
          <p:cNvSpPr>
            <a:spLocks noGrp="1"/>
          </p:cNvSpPr>
          <p:nvPr>
            <p:ph idx="1"/>
          </p:nvPr>
        </p:nvSpPr>
        <p:spPr>
          <a:xfrm>
            <a:off x="18144" y="800637"/>
            <a:ext cx="8839200" cy="786408"/>
          </a:xfrm>
        </p:spPr>
        <p:txBody>
          <a:bodyPr/>
          <a:lstStyle/>
          <a:p>
            <a:r>
              <a:rPr lang="en-US" sz="2000" dirty="0" smtClean="0"/>
              <a:t>This will present you with the entire location route coverage for the user in the form of map as well as in tabular format.</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10</a:t>
            </a:fld>
            <a:r>
              <a:rPr lang="en-US" altLang="en-US" smtClean="0"/>
              <a:t>     </a:t>
            </a:r>
          </a:p>
          <a:p>
            <a:pPr>
              <a:defRPr/>
            </a:pPr>
            <a:r>
              <a:rPr lang="en-US" altLang="en-US" smtClean="0"/>
              <a:t>Dataman Proprietary and Confidential</a:t>
            </a:r>
            <a:endParaRPr lang="en-US" altLang="en-US"/>
          </a:p>
        </p:txBody>
      </p:sp>
      <p:pic>
        <p:nvPicPr>
          <p:cNvPr id="5" name="Content Placeholder 6"/>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112543" y="1638837"/>
            <a:ext cx="8879057" cy="4838163"/>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7895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Activity Compare Map</a:t>
            </a:r>
            <a:endParaRPr lang="en-IN" dirty="0"/>
          </a:p>
        </p:txBody>
      </p:sp>
      <p:sp>
        <p:nvSpPr>
          <p:cNvPr id="3" name="Content Placeholder 2"/>
          <p:cNvSpPr>
            <a:spLocks noGrp="1"/>
          </p:cNvSpPr>
          <p:nvPr>
            <p:ph idx="1"/>
          </p:nvPr>
        </p:nvSpPr>
        <p:spPr>
          <a:xfrm>
            <a:off x="304800" y="785794"/>
            <a:ext cx="8839200" cy="1362472"/>
          </a:xfrm>
        </p:spPr>
        <p:txBody>
          <a:bodyPr/>
          <a:lstStyle/>
          <a:p>
            <a:r>
              <a:rPr lang="en-US" sz="2000" dirty="0" smtClean="0"/>
              <a:t>The Activity Compare Map allows you to simultaneously view and compare the route coverage for two or three users at a time. With this, you can see how they have traversed the route allotted to them. It also helps you to come out with optimum route plan for your users.</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11</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stretch>
            <a:fillRect/>
          </a:stretch>
        </p:blipFill>
        <p:spPr bwMode="auto">
          <a:xfrm>
            <a:off x="167425" y="2143116"/>
            <a:ext cx="8824175" cy="4333884"/>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2325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User's Dashboard</a:t>
            </a:r>
            <a:endParaRPr lang="en-IN" dirty="0"/>
          </a:p>
        </p:txBody>
      </p:sp>
      <p:sp>
        <p:nvSpPr>
          <p:cNvPr id="3" name="Content Placeholder 2"/>
          <p:cNvSpPr>
            <a:spLocks noGrp="1"/>
          </p:cNvSpPr>
          <p:nvPr>
            <p:ph idx="1"/>
          </p:nvPr>
        </p:nvSpPr>
        <p:spPr>
          <a:xfrm>
            <a:off x="0" y="642918"/>
            <a:ext cx="8839200" cy="1578496"/>
          </a:xfrm>
        </p:spPr>
        <p:txBody>
          <a:bodyPr/>
          <a:lstStyle/>
          <a:p>
            <a:r>
              <a:rPr lang="en-US" sz="2000" dirty="0"/>
              <a:t>I</a:t>
            </a:r>
            <a:r>
              <a:rPr lang="en-US" sz="2000" dirty="0" smtClean="0"/>
              <a:t>t is the User's Dashboard . All user’s has shown here, Green Colored Users are the Ones for which the last Location Message Received is below 15 Minutes. Orange Colored Users, for which last location Message received was above 16 Min to 60 Minutes. Blue Colored users, for which last location message received above 60 minutes. Red Colored users have absent.</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12</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stretch>
            <a:fillRect/>
          </a:stretch>
        </p:blipFill>
        <p:spPr bwMode="auto">
          <a:xfrm>
            <a:off x="115911" y="2285992"/>
            <a:ext cx="8920585" cy="4191008"/>
          </a:xfrm>
          <a:prstGeom prst="rect">
            <a:avLst/>
          </a:prstGeom>
          <a:solidFill>
            <a:schemeClr val="bg1"/>
          </a:solidFill>
          <a:ln>
            <a:solidFill>
              <a:schemeClr val="bg1"/>
            </a:solid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bwMode="auto">
          <a:xfrm>
            <a:off x="928662" y="2357430"/>
            <a:ext cx="1500198" cy="3571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297701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Movement Summary Person Wise</a:t>
            </a:r>
            <a:endParaRPr lang="en-IN" dirty="0"/>
          </a:p>
        </p:txBody>
      </p:sp>
      <p:sp>
        <p:nvSpPr>
          <p:cNvPr id="3" name="Content Placeholder 2"/>
          <p:cNvSpPr>
            <a:spLocks noGrp="1"/>
          </p:cNvSpPr>
          <p:nvPr>
            <p:ph idx="1"/>
          </p:nvPr>
        </p:nvSpPr>
        <p:spPr>
          <a:xfrm>
            <a:off x="304800" y="714356"/>
            <a:ext cx="8839200" cy="1218456"/>
          </a:xfrm>
        </p:spPr>
        <p:txBody>
          <a:bodyPr/>
          <a:lstStyle/>
          <a:p>
            <a:r>
              <a:rPr lang="en-US" sz="2000" dirty="0" smtClean="0"/>
              <a:t>The Movement Summary Person Wise Report furnishes movement summary of the selected person in the form of location details for the specified period (date range) and selected time interval.</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13</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stretch>
            <a:fillRect/>
          </a:stretch>
        </p:blipFill>
        <p:spPr bwMode="auto">
          <a:xfrm>
            <a:off x="193183" y="1785926"/>
            <a:ext cx="8843313" cy="4691074"/>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643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Daily Status Report</a:t>
            </a:r>
            <a:endParaRPr lang="en-IN" dirty="0"/>
          </a:p>
        </p:txBody>
      </p:sp>
      <p:sp>
        <p:nvSpPr>
          <p:cNvPr id="3" name="Content Placeholder 2"/>
          <p:cNvSpPr>
            <a:spLocks noGrp="1"/>
          </p:cNvSpPr>
          <p:nvPr>
            <p:ph idx="1"/>
          </p:nvPr>
        </p:nvSpPr>
        <p:spPr>
          <a:xfrm>
            <a:off x="304800" y="714356"/>
            <a:ext cx="8839200" cy="1371592"/>
          </a:xfrm>
        </p:spPr>
        <p:txBody>
          <a:bodyPr/>
          <a:lstStyle/>
          <a:p>
            <a:r>
              <a:rPr lang="en-US" sz="2000" dirty="0" smtClean="0"/>
              <a:t>The Daily Status Report provides Status information such as GPS Off, Data Off, or Data Not Received for users belonging to a particular group on a day to day basis. The report furnishes details such as person name, device number, current date, mobile number, and status information.</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14</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extLst>
              <a:ext uri="{28A0092B-C50C-407E-A947-70E740481C1C}">
                <a14:useLocalDpi xmlns="" xmlns:a14="http://schemas.microsoft.com/office/drawing/2010/main" val="0"/>
              </a:ext>
            </a:extLst>
          </a:blip>
          <a:stretch>
            <a:fillRect/>
          </a:stretch>
        </p:blipFill>
        <p:spPr bwMode="auto">
          <a:xfrm>
            <a:off x="141669" y="2214554"/>
            <a:ext cx="9002331" cy="4262446"/>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5108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Attendance Report</a:t>
            </a:r>
            <a:endParaRPr lang="en-IN" dirty="0"/>
          </a:p>
        </p:txBody>
      </p:sp>
      <p:sp>
        <p:nvSpPr>
          <p:cNvPr id="3" name="Content Placeholder 2"/>
          <p:cNvSpPr>
            <a:spLocks noGrp="1"/>
          </p:cNvSpPr>
          <p:nvPr>
            <p:ph idx="1"/>
          </p:nvPr>
        </p:nvSpPr>
        <p:spPr>
          <a:xfrm>
            <a:off x="152400" y="914400"/>
            <a:ext cx="8839200" cy="1290464"/>
          </a:xfrm>
        </p:spPr>
        <p:txBody>
          <a:bodyPr/>
          <a:lstStyle/>
          <a:p>
            <a:r>
              <a:rPr lang="en-US" dirty="0" smtClean="0"/>
              <a:t>Attendance Report furnishes first record time and last record time when location data is fetched and stored onto the server for a specific user for the chosen date(s).</a:t>
            </a:r>
            <a:endParaRPr lang="en-IN"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15</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extLst>
              <a:ext uri="{28A0092B-C50C-407E-A947-70E740481C1C}">
                <a14:useLocalDpi xmlns="" xmlns:a14="http://schemas.microsoft.com/office/drawing/2010/main" val="0"/>
              </a:ext>
            </a:extLst>
          </a:blip>
          <a:stretch>
            <a:fillRect/>
          </a:stretch>
        </p:blipFill>
        <p:spPr bwMode="auto">
          <a:xfrm>
            <a:off x="165166" y="2132856"/>
            <a:ext cx="8871330" cy="4320480"/>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bwMode="auto">
          <a:xfrm>
            <a:off x="214282" y="2285992"/>
            <a:ext cx="1857388" cy="4286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2219316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Daily Stoppage Report</a:t>
            </a:r>
            <a:endParaRPr lang="en-IN" dirty="0"/>
          </a:p>
        </p:txBody>
      </p:sp>
      <p:sp>
        <p:nvSpPr>
          <p:cNvPr id="3" name="Content Placeholder 2"/>
          <p:cNvSpPr>
            <a:spLocks noGrp="1"/>
          </p:cNvSpPr>
          <p:nvPr>
            <p:ph idx="1"/>
          </p:nvPr>
        </p:nvSpPr>
        <p:spPr>
          <a:xfrm>
            <a:off x="0" y="714356"/>
            <a:ext cx="8839200" cy="1506488"/>
          </a:xfrm>
        </p:spPr>
        <p:txBody>
          <a:bodyPr/>
          <a:lstStyle/>
          <a:p>
            <a:r>
              <a:rPr lang="en-US" sz="2000" dirty="0" smtClean="0"/>
              <a:t>Daily Stoppage Report is used to get stoppage time details for a user on a day to day basis. It gives you the date, time, address details and stoppage time duration (in minutes) when a user is stationed at a particular location.</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16</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extLst>
              <a:ext uri="{28A0092B-C50C-407E-A947-70E740481C1C}">
                <a14:useLocalDpi xmlns="" xmlns:a14="http://schemas.microsoft.com/office/drawing/2010/main" val="0"/>
              </a:ext>
            </a:extLst>
          </a:blip>
          <a:stretch>
            <a:fillRect/>
          </a:stretch>
        </p:blipFill>
        <p:spPr bwMode="auto">
          <a:xfrm>
            <a:off x="193183" y="1785926"/>
            <a:ext cx="8915321" cy="4595402"/>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733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839200" cy="838200"/>
          </a:xfrm>
        </p:spPr>
        <p:txBody>
          <a:bodyPr/>
          <a:lstStyle/>
          <a:p>
            <a:r>
              <a:rPr lang="en-US" b="1" dirty="0" smtClean="0"/>
              <a:t>Types of Report: </a:t>
            </a:r>
            <a:br>
              <a:rPr lang="en-US" b="1" dirty="0" smtClean="0"/>
            </a:br>
            <a:r>
              <a:rPr lang="en-US" sz="2400" dirty="0" smtClean="0">
                <a:solidFill>
                  <a:schemeClr val="tx1"/>
                </a:solidFill>
              </a:rPr>
              <a:t>Below are Ready to Excel import Reports ,so you can use it for your Internal Company Database.</a:t>
            </a:r>
            <a:endParaRPr lang="en-IN" sz="2400" dirty="0">
              <a:solidFill>
                <a:schemeClr val="tx1"/>
              </a:solidFill>
            </a:endParaRPr>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17</a:t>
            </a:fld>
            <a:r>
              <a:rPr lang="en-US" altLang="en-US" smtClean="0"/>
              <a:t>     </a:t>
            </a:r>
          </a:p>
          <a:p>
            <a:pPr>
              <a:defRPr/>
            </a:pPr>
            <a:r>
              <a:rPr lang="en-US" altLang="en-US" smtClean="0"/>
              <a:t>Dataman Proprietary and Confidential</a:t>
            </a:r>
            <a:endParaRPr lang="en-US" altLang="en-US"/>
          </a:p>
        </p:txBody>
      </p:sp>
      <p:pic>
        <p:nvPicPr>
          <p:cNvPr id="7" name="Content Placeholder 6" descr="Home Page.png"/>
          <p:cNvPicPr>
            <a:picLocks noGrp="1" noChangeAspect="1"/>
          </p:cNvPicPr>
          <p:nvPr>
            <p:ph idx="1"/>
          </p:nvPr>
        </p:nvPicPr>
        <p:blipFill>
          <a:blip r:embed="rId2"/>
          <a:stretch>
            <a:fillRect/>
          </a:stretch>
        </p:blipFill>
        <p:spPr>
          <a:xfrm>
            <a:off x="285720" y="1643050"/>
            <a:ext cx="8624918" cy="4786346"/>
          </a:xfrm>
        </p:spPr>
      </p:pic>
      <p:sp>
        <p:nvSpPr>
          <p:cNvPr id="5" name="Rectangle 4"/>
          <p:cNvSpPr/>
          <p:nvPr/>
        </p:nvSpPr>
        <p:spPr bwMode="auto">
          <a:xfrm>
            <a:off x="285720" y="1785926"/>
            <a:ext cx="1571636" cy="5000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ctrTitle"/>
          </p:nvPr>
        </p:nvSpPr>
        <p:spPr>
          <a:xfrm>
            <a:off x="827088" y="333375"/>
            <a:ext cx="7772400" cy="1143000"/>
          </a:xfrm>
        </p:spPr>
        <p:txBody>
          <a:bodyPr/>
          <a:lstStyle/>
          <a:p>
            <a:pPr eaLnBrk="1" hangingPunct="1"/>
            <a:r>
              <a:rPr lang="en-US" altLang="en-US" smtClean="0"/>
              <a:t>Thank You!</a:t>
            </a:r>
          </a:p>
        </p:txBody>
      </p:sp>
      <p:pic>
        <p:nvPicPr>
          <p:cNvPr id="38915" name="Picture 5" descr="j031680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31913" y="1628775"/>
            <a:ext cx="6705600" cy="44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fld id="{0EE465AD-04B1-4F86-8F01-71BCB60B3FBB}" type="slidenum">
              <a:rPr lang="en-US" altLang="en-US" sz="1400" b="0" smtClean="0">
                <a:latin typeface="Times New Roman" panose="02020603050405020304" pitchFamily="18" charset="0"/>
              </a:rPr>
              <a:pPr>
                <a:spcBef>
                  <a:spcPct val="0"/>
                </a:spcBef>
                <a:buFontTx/>
                <a:buNone/>
              </a:pPr>
              <a:t>2</a:t>
            </a:fld>
            <a:r>
              <a:rPr lang="en-US" altLang="en-US" sz="1400" b="0" smtClean="0">
                <a:latin typeface="Times New Roman" panose="02020603050405020304" pitchFamily="18" charset="0"/>
              </a:rPr>
              <a:t>     </a:t>
            </a:r>
          </a:p>
          <a:p>
            <a:pPr>
              <a:spcBef>
                <a:spcPct val="0"/>
              </a:spcBef>
              <a:buFontTx/>
              <a:buNone/>
            </a:pPr>
            <a:r>
              <a:rPr lang="en-US" altLang="en-US" sz="1000" b="0" smtClean="0">
                <a:latin typeface="Times New Roman" panose="02020603050405020304" pitchFamily="18" charset="0"/>
              </a:rPr>
              <a:t>Dataman Proprietary and Confidential</a:t>
            </a:r>
          </a:p>
        </p:txBody>
      </p:sp>
      <p:sp>
        <p:nvSpPr>
          <p:cNvPr id="7171" name="Rectangle 2"/>
          <p:cNvSpPr>
            <a:spLocks noGrp="1" noChangeArrowheads="1"/>
          </p:cNvSpPr>
          <p:nvPr>
            <p:ph type="title"/>
          </p:nvPr>
        </p:nvSpPr>
        <p:spPr/>
        <p:txBody>
          <a:bodyPr/>
          <a:lstStyle/>
          <a:p>
            <a:pPr eaLnBrk="1" hangingPunct="1"/>
            <a:r>
              <a:rPr lang="en-US" altLang="en-US" sz="2800" smtClean="0"/>
              <a:t>Agenda</a:t>
            </a:r>
          </a:p>
        </p:txBody>
      </p:sp>
      <p:sp>
        <p:nvSpPr>
          <p:cNvPr id="7172" name="Text Box 3"/>
          <p:cNvSpPr txBox="1">
            <a:spLocks noChangeArrowheads="1"/>
          </p:cNvSpPr>
          <p:nvPr/>
        </p:nvSpPr>
        <p:spPr bwMode="auto">
          <a:xfrm>
            <a:off x="533400" y="1785938"/>
            <a:ext cx="4724400" cy="210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spcBef>
                <a:spcPct val="50000"/>
              </a:spcBef>
            </a:pPr>
            <a:r>
              <a:rPr lang="en-US" altLang="en-US" b="0"/>
              <a:t> Dataman Corporate Overview</a:t>
            </a:r>
          </a:p>
          <a:p>
            <a:pPr eaLnBrk="1" hangingPunct="1">
              <a:spcBef>
                <a:spcPct val="50000"/>
              </a:spcBef>
            </a:pPr>
            <a:r>
              <a:rPr lang="en-US" altLang="en-US" b="0"/>
              <a:t> Capability Showcase</a:t>
            </a:r>
          </a:p>
          <a:p>
            <a:pPr eaLnBrk="1" hangingPunct="1">
              <a:spcBef>
                <a:spcPct val="50000"/>
              </a:spcBef>
            </a:pPr>
            <a:r>
              <a:rPr lang="en-US" altLang="en-US" b="0"/>
              <a:t>Ce OE Discussion</a:t>
            </a:r>
          </a:p>
          <a:p>
            <a:pPr eaLnBrk="1" hangingPunct="1">
              <a:spcBef>
                <a:spcPct val="50000"/>
              </a:spcBef>
            </a:pPr>
            <a:r>
              <a:rPr lang="en-US" altLang="en-US" b="0"/>
              <a:t> Q&amp;A</a:t>
            </a:r>
          </a:p>
        </p:txBody>
      </p:sp>
      <p:pic>
        <p:nvPicPr>
          <p:cNvPr id="7173" name="Picture 4" descr="mybackgroun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368300" y="215900"/>
            <a:ext cx="8839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spcBef>
                <a:spcPct val="0"/>
              </a:spcBef>
              <a:buFontTx/>
              <a:buNone/>
            </a:pPr>
            <a:r>
              <a:rPr lang="en-US" altLang="en-US" sz="2800" dirty="0" smtClean="0">
                <a:solidFill>
                  <a:schemeClr val="tx2"/>
                </a:solidFill>
              </a:rPr>
              <a:t>Agenda :</a:t>
            </a:r>
            <a:endParaRPr lang="en-US" altLang="en-US" sz="2800" dirty="0">
              <a:solidFill>
                <a:schemeClr val="tx2"/>
              </a:solidFill>
            </a:endParaRPr>
          </a:p>
        </p:txBody>
      </p:sp>
      <p:sp>
        <p:nvSpPr>
          <p:cNvPr id="7175" name="Text Box 6"/>
          <p:cNvSpPr txBox="1">
            <a:spLocks noChangeArrowheads="1"/>
          </p:cNvSpPr>
          <p:nvPr/>
        </p:nvSpPr>
        <p:spPr bwMode="auto">
          <a:xfrm>
            <a:off x="571472" y="1714488"/>
            <a:ext cx="69850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spcBef>
                <a:spcPct val="50000"/>
              </a:spcBef>
            </a:pPr>
            <a:r>
              <a:rPr lang="en-US" altLang="en-US" b="0" dirty="0"/>
              <a:t> </a:t>
            </a:r>
            <a:r>
              <a:rPr lang="en-US" altLang="en-US" b="0" dirty="0" err="1"/>
              <a:t>Dataman</a:t>
            </a:r>
            <a:r>
              <a:rPr lang="en-US" altLang="en-US" b="0" dirty="0"/>
              <a:t> Corporate Overview</a:t>
            </a:r>
          </a:p>
          <a:p>
            <a:pPr eaLnBrk="1" hangingPunct="1">
              <a:spcBef>
                <a:spcPct val="50000"/>
              </a:spcBef>
            </a:pPr>
            <a:r>
              <a:rPr lang="en-US" altLang="en-US" b="0" dirty="0"/>
              <a:t> </a:t>
            </a:r>
            <a:r>
              <a:rPr lang="en-US" altLang="en-US" b="0" dirty="0" smtClean="0"/>
              <a:t>DM Tracker </a:t>
            </a:r>
            <a:r>
              <a:rPr lang="en-US" altLang="en-US" b="0" dirty="0" smtClean="0"/>
              <a:t>Showcase</a:t>
            </a:r>
          </a:p>
          <a:p>
            <a:pPr eaLnBrk="1" hangingPunct="1">
              <a:spcBef>
                <a:spcPct val="50000"/>
              </a:spcBef>
            </a:pPr>
            <a:r>
              <a:rPr lang="en-US" altLang="en-US" b="0" dirty="0" smtClean="0"/>
              <a:t>Thank you !</a:t>
            </a:r>
          </a:p>
          <a:p>
            <a:pPr eaLnBrk="1" hangingPunct="1">
              <a:spcBef>
                <a:spcPct val="50000"/>
              </a:spcBef>
              <a:buNone/>
            </a:pPr>
            <a:endParaRPr lang="en-US" altLang="en-US"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fld id="{A4683593-02E8-469D-8DFE-4CF7CD7FE2D2}" type="slidenum">
              <a:rPr lang="en-US" altLang="en-US" sz="1400" b="0" smtClean="0">
                <a:latin typeface="Times New Roman" panose="02020603050405020304" pitchFamily="18" charset="0"/>
              </a:rPr>
              <a:pPr>
                <a:spcBef>
                  <a:spcPct val="0"/>
                </a:spcBef>
                <a:buFontTx/>
                <a:buNone/>
              </a:pPr>
              <a:t>3</a:t>
            </a:fld>
            <a:r>
              <a:rPr lang="en-US" altLang="en-US" sz="1400" b="0" smtClean="0">
                <a:latin typeface="Times New Roman" panose="02020603050405020304" pitchFamily="18" charset="0"/>
              </a:rPr>
              <a:t>     </a:t>
            </a:r>
          </a:p>
          <a:p>
            <a:pPr>
              <a:spcBef>
                <a:spcPct val="0"/>
              </a:spcBef>
              <a:buFontTx/>
              <a:buNone/>
            </a:pPr>
            <a:r>
              <a:rPr lang="en-US" altLang="en-US" sz="1000" b="0" smtClean="0">
                <a:latin typeface="Times New Roman" panose="02020603050405020304" pitchFamily="18" charset="0"/>
              </a:rPr>
              <a:t>Dataman Proprietary and Confidential</a:t>
            </a:r>
          </a:p>
        </p:txBody>
      </p:sp>
      <p:sp>
        <p:nvSpPr>
          <p:cNvPr id="9219" name="Rectangle 1026"/>
          <p:cNvSpPr>
            <a:spLocks noGrp="1" noChangeArrowheads="1"/>
          </p:cNvSpPr>
          <p:nvPr>
            <p:ph type="title"/>
          </p:nvPr>
        </p:nvSpPr>
        <p:spPr/>
        <p:txBody>
          <a:bodyPr/>
          <a:lstStyle/>
          <a:p>
            <a:pPr eaLnBrk="1" hangingPunct="1"/>
            <a:r>
              <a:rPr lang="en-US" altLang="en-US" smtClean="0"/>
              <a:t>The Company</a:t>
            </a:r>
          </a:p>
        </p:txBody>
      </p:sp>
      <p:grpSp>
        <p:nvGrpSpPr>
          <p:cNvPr id="9220" name="Group 1027"/>
          <p:cNvGrpSpPr>
            <a:grpSpLocks/>
          </p:cNvGrpSpPr>
          <p:nvPr/>
        </p:nvGrpSpPr>
        <p:grpSpPr bwMode="auto">
          <a:xfrm>
            <a:off x="228600" y="990600"/>
            <a:ext cx="8686800" cy="5764213"/>
            <a:chOff x="144" y="624"/>
            <a:chExt cx="5472" cy="3631"/>
          </a:xfrm>
        </p:grpSpPr>
        <p:sp>
          <p:nvSpPr>
            <p:cNvPr id="9221" name="Line 1028"/>
            <p:cNvSpPr>
              <a:spLocks noChangeShapeType="1"/>
            </p:cNvSpPr>
            <p:nvPr/>
          </p:nvSpPr>
          <p:spPr bwMode="auto">
            <a:xfrm flipV="1">
              <a:off x="2880" y="1708"/>
              <a:ext cx="1296" cy="528"/>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22" name="Rectangle 1029"/>
            <p:cNvSpPr>
              <a:spLocks noChangeArrowheads="1"/>
            </p:cNvSpPr>
            <p:nvPr/>
          </p:nvSpPr>
          <p:spPr bwMode="auto">
            <a:xfrm>
              <a:off x="144" y="1612"/>
              <a:ext cx="2016"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Financially Rock-solid</a:t>
              </a:r>
            </a:p>
            <a:p>
              <a:pPr lvl="1" eaLnBrk="1" hangingPunct="1">
                <a:lnSpc>
                  <a:spcPct val="80000"/>
                </a:lnSpc>
                <a:spcBef>
                  <a:spcPct val="50000"/>
                </a:spcBef>
                <a:buFont typeface="Wingdings" panose="05000000000000000000" pitchFamily="2" charset="2"/>
                <a:buChar char="ü"/>
              </a:pPr>
              <a:r>
                <a:rPr lang="en-US" altLang="en-US" sz="1200"/>
                <a:t>Over 35% Growth in 2015</a:t>
              </a:r>
            </a:p>
            <a:p>
              <a:pPr lvl="1" eaLnBrk="1" hangingPunct="1">
                <a:lnSpc>
                  <a:spcPct val="80000"/>
                </a:lnSpc>
                <a:spcBef>
                  <a:spcPct val="50000"/>
                </a:spcBef>
                <a:buFont typeface="Wingdings" panose="05000000000000000000" pitchFamily="2" charset="2"/>
                <a:buChar char="ü"/>
              </a:pPr>
              <a:r>
                <a:rPr lang="en-US" altLang="en-US" sz="1200"/>
                <a:t>Significant cash reserves &amp; zero debt</a:t>
              </a:r>
            </a:p>
            <a:p>
              <a:pPr lvl="1" eaLnBrk="1" hangingPunct="1">
                <a:lnSpc>
                  <a:spcPct val="80000"/>
                </a:lnSpc>
                <a:spcBef>
                  <a:spcPct val="50000"/>
                </a:spcBef>
                <a:buFont typeface="Wingdings" panose="05000000000000000000" pitchFamily="2" charset="2"/>
                <a:buChar char="ü"/>
              </a:pPr>
              <a:r>
                <a:rPr lang="en-US" altLang="en-US" sz="1200"/>
                <a:t>Strong focus on fundamentals</a:t>
              </a:r>
            </a:p>
          </p:txBody>
        </p:sp>
        <p:sp>
          <p:nvSpPr>
            <p:cNvPr id="9223" name="Rectangle 1030"/>
            <p:cNvSpPr>
              <a:spLocks noChangeArrowheads="1"/>
            </p:cNvSpPr>
            <p:nvPr/>
          </p:nvSpPr>
          <p:spPr bwMode="auto">
            <a:xfrm>
              <a:off x="4128" y="1372"/>
              <a:ext cx="1296" cy="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Offerings</a:t>
              </a:r>
            </a:p>
            <a:p>
              <a:pPr lvl="1" eaLnBrk="1" hangingPunct="1">
                <a:lnSpc>
                  <a:spcPct val="80000"/>
                </a:lnSpc>
                <a:spcBef>
                  <a:spcPct val="50000"/>
                </a:spcBef>
                <a:buFont typeface="Wingdings" panose="05000000000000000000" pitchFamily="2" charset="2"/>
                <a:buChar char="ü"/>
              </a:pPr>
              <a:r>
                <a:rPr lang="en-US" altLang="en-US" sz="1200"/>
                <a:t>Top-notch services</a:t>
              </a:r>
            </a:p>
            <a:p>
              <a:pPr lvl="1" eaLnBrk="1" hangingPunct="1">
                <a:lnSpc>
                  <a:spcPct val="80000"/>
                </a:lnSpc>
                <a:spcBef>
                  <a:spcPct val="50000"/>
                </a:spcBef>
                <a:buFont typeface="Wingdings" panose="05000000000000000000" pitchFamily="2" charset="2"/>
                <a:buChar char="ü"/>
              </a:pPr>
              <a:r>
                <a:rPr lang="en-US" altLang="en-US" sz="1200"/>
                <a:t>Leading edge products</a:t>
              </a:r>
            </a:p>
          </p:txBody>
        </p:sp>
        <p:sp>
          <p:nvSpPr>
            <p:cNvPr id="9224" name="Rectangle 1031"/>
            <p:cNvSpPr>
              <a:spLocks noChangeArrowheads="1"/>
            </p:cNvSpPr>
            <p:nvPr/>
          </p:nvSpPr>
          <p:spPr bwMode="auto">
            <a:xfrm>
              <a:off x="384" y="2716"/>
              <a:ext cx="1584" cy="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People </a:t>
              </a:r>
            </a:p>
            <a:p>
              <a:pPr lvl="1" eaLnBrk="1" hangingPunct="1">
                <a:lnSpc>
                  <a:spcPct val="80000"/>
                </a:lnSpc>
                <a:spcBef>
                  <a:spcPct val="50000"/>
                </a:spcBef>
                <a:buFont typeface="Wingdings" panose="05000000000000000000" pitchFamily="2" charset="2"/>
                <a:buChar char="ü"/>
              </a:pPr>
              <a:r>
                <a:rPr lang="en-US" altLang="en-US" sz="1200"/>
                <a:t>Skilled and Dedicated Work Force</a:t>
              </a:r>
            </a:p>
            <a:p>
              <a:pPr lvl="1" eaLnBrk="1" hangingPunct="1">
                <a:lnSpc>
                  <a:spcPct val="80000"/>
                </a:lnSpc>
                <a:spcBef>
                  <a:spcPct val="50000"/>
                </a:spcBef>
                <a:buFont typeface="Wingdings" panose="05000000000000000000" pitchFamily="2" charset="2"/>
                <a:buChar char="ü"/>
              </a:pPr>
              <a:r>
                <a:rPr lang="en-US" altLang="en-US" sz="1200"/>
                <a:t>Strong Leadership</a:t>
              </a:r>
            </a:p>
            <a:p>
              <a:pPr lvl="1" eaLnBrk="1" hangingPunct="1">
                <a:lnSpc>
                  <a:spcPct val="80000"/>
                </a:lnSpc>
                <a:spcBef>
                  <a:spcPct val="50000"/>
                </a:spcBef>
                <a:buFont typeface="Wingdings" panose="05000000000000000000" pitchFamily="2" charset="2"/>
                <a:buChar char="ü"/>
              </a:pPr>
              <a:r>
                <a:rPr lang="en-US" altLang="en-US" sz="1200"/>
                <a:t>Over 150+ strong team</a:t>
              </a:r>
            </a:p>
            <a:p>
              <a:pPr lvl="1" eaLnBrk="1" hangingPunct="1">
                <a:lnSpc>
                  <a:spcPct val="80000"/>
                </a:lnSpc>
                <a:spcBef>
                  <a:spcPct val="50000"/>
                </a:spcBef>
                <a:buFont typeface="Wingdings" panose="05000000000000000000" pitchFamily="2" charset="2"/>
                <a:buChar char="ü"/>
              </a:pPr>
              <a:endParaRPr lang="en-US" altLang="en-US" sz="1200"/>
            </a:p>
          </p:txBody>
        </p:sp>
        <p:sp>
          <p:nvSpPr>
            <p:cNvPr id="9225" name="Rectangle 1032"/>
            <p:cNvSpPr>
              <a:spLocks noChangeAspect="1" noChangeArrowheads="1"/>
            </p:cNvSpPr>
            <p:nvPr/>
          </p:nvSpPr>
          <p:spPr bwMode="auto">
            <a:xfrm>
              <a:off x="3216" y="3340"/>
              <a:ext cx="1392" cy="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Infrastructure</a:t>
              </a:r>
            </a:p>
            <a:p>
              <a:pPr lvl="1" eaLnBrk="1" hangingPunct="1">
                <a:lnSpc>
                  <a:spcPct val="80000"/>
                </a:lnSpc>
                <a:spcBef>
                  <a:spcPct val="50000"/>
                </a:spcBef>
                <a:buFont typeface="Wingdings" panose="05000000000000000000" pitchFamily="2" charset="2"/>
                <a:buChar char="ü"/>
              </a:pPr>
              <a:r>
                <a:rPr lang="en-US" altLang="en-US" sz="1200"/>
                <a:t>State-of-the-art &amp; fail safe</a:t>
              </a:r>
            </a:p>
            <a:p>
              <a:pPr lvl="1" eaLnBrk="1" hangingPunct="1">
                <a:lnSpc>
                  <a:spcPct val="80000"/>
                </a:lnSpc>
                <a:spcBef>
                  <a:spcPct val="50000"/>
                </a:spcBef>
                <a:buFont typeface="Wingdings" panose="05000000000000000000" pitchFamily="2" charset="2"/>
                <a:buChar char="ü"/>
              </a:pPr>
              <a:r>
                <a:rPr lang="en-US" altLang="en-US" sz="1200"/>
                <a:t>Disaster recovery &amp; Business continuity</a:t>
              </a:r>
            </a:p>
          </p:txBody>
        </p:sp>
        <p:sp>
          <p:nvSpPr>
            <p:cNvPr id="9226" name="Rectangle 1033"/>
            <p:cNvSpPr>
              <a:spLocks noChangeArrowheads="1"/>
            </p:cNvSpPr>
            <p:nvPr/>
          </p:nvSpPr>
          <p:spPr bwMode="auto">
            <a:xfrm>
              <a:off x="4128" y="2428"/>
              <a:ext cx="1488" cy="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Delivery Capability</a:t>
              </a:r>
            </a:p>
            <a:p>
              <a:pPr lvl="1" eaLnBrk="1" hangingPunct="1">
                <a:lnSpc>
                  <a:spcPct val="80000"/>
                </a:lnSpc>
                <a:spcBef>
                  <a:spcPct val="50000"/>
                </a:spcBef>
                <a:buFont typeface="Wingdings" panose="05000000000000000000" pitchFamily="2" charset="2"/>
                <a:buChar char="ü"/>
              </a:pPr>
              <a:r>
                <a:rPr lang="en-US" altLang="en-US" sz="1200"/>
                <a:t>Onsite-offshore model</a:t>
              </a:r>
            </a:p>
            <a:p>
              <a:pPr lvl="1" eaLnBrk="1" hangingPunct="1">
                <a:lnSpc>
                  <a:spcPct val="80000"/>
                </a:lnSpc>
                <a:spcBef>
                  <a:spcPct val="50000"/>
                </a:spcBef>
                <a:buFont typeface="Wingdings" panose="05000000000000000000" pitchFamily="2" charset="2"/>
                <a:buChar char="ü"/>
              </a:pPr>
              <a:r>
                <a:rPr lang="en-US" altLang="en-US" sz="1200"/>
                <a:t>Multiple delivery channels</a:t>
              </a:r>
            </a:p>
            <a:p>
              <a:pPr lvl="1" eaLnBrk="1" hangingPunct="1">
                <a:lnSpc>
                  <a:spcPct val="80000"/>
                </a:lnSpc>
                <a:spcBef>
                  <a:spcPct val="50000"/>
                </a:spcBef>
                <a:buFont typeface="Wingdings" panose="05000000000000000000" pitchFamily="2" charset="2"/>
                <a:buChar char="ü"/>
              </a:pPr>
              <a:r>
                <a:rPr lang="en-US" altLang="en-US" sz="1200"/>
                <a:t>Focus on quality processes</a:t>
              </a:r>
            </a:p>
            <a:p>
              <a:pPr lvl="1" eaLnBrk="1" hangingPunct="1">
                <a:lnSpc>
                  <a:spcPct val="80000"/>
                </a:lnSpc>
                <a:spcBef>
                  <a:spcPct val="50000"/>
                </a:spcBef>
                <a:buFont typeface="Wingdings" panose="05000000000000000000" pitchFamily="2" charset="2"/>
                <a:buChar char="ü"/>
              </a:pPr>
              <a:r>
                <a:rPr lang="en-US" altLang="en-US" sz="1200"/>
                <a:t>High level of technical skills &amp;  Domain competency</a:t>
              </a:r>
            </a:p>
          </p:txBody>
        </p:sp>
        <p:sp>
          <p:nvSpPr>
            <p:cNvPr id="9227" name="Rectangle 1034"/>
            <p:cNvSpPr>
              <a:spLocks noChangeArrowheads="1"/>
            </p:cNvSpPr>
            <p:nvPr/>
          </p:nvSpPr>
          <p:spPr bwMode="auto">
            <a:xfrm>
              <a:off x="1728" y="3340"/>
              <a:ext cx="1152" cy="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400">
                  <a:solidFill>
                    <a:srgbClr val="3366CC"/>
                  </a:solidFill>
                </a:rPr>
                <a:t>Clients</a:t>
              </a:r>
            </a:p>
            <a:p>
              <a:pPr lvl="1" eaLnBrk="1" hangingPunct="1">
                <a:lnSpc>
                  <a:spcPct val="80000"/>
                </a:lnSpc>
                <a:spcBef>
                  <a:spcPct val="50000"/>
                </a:spcBef>
                <a:buFont typeface="Wingdings" panose="05000000000000000000" pitchFamily="2" charset="2"/>
                <a:buChar char="ü"/>
              </a:pPr>
              <a:r>
                <a:rPr lang="en-US" altLang="en-US" sz="1200"/>
                <a:t>Over 5000</a:t>
              </a:r>
            </a:p>
            <a:p>
              <a:pPr lvl="1" eaLnBrk="1" hangingPunct="1">
                <a:lnSpc>
                  <a:spcPct val="80000"/>
                </a:lnSpc>
                <a:spcBef>
                  <a:spcPct val="50000"/>
                </a:spcBef>
                <a:buFont typeface="Wingdings" panose="05000000000000000000" pitchFamily="2" charset="2"/>
                <a:buChar char="ü"/>
              </a:pPr>
              <a:r>
                <a:rPr lang="en-US" altLang="en-US" sz="1200"/>
                <a:t>Spread in 140 Cities</a:t>
              </a:r>
            </a:p>
            <a:p>
              <a:pPr lvl="1" eaLnBrk="1" hangingPunct="1">
                <a:lnSpc>
                  <a:spcPct val="80000"/>
                </a:lnSpc>
                <a:spcBef>
                  <a:spcPct val="50000"/>
                </a:spcBef>
                <a:buFont typeface="Wingdings" panose="05000000000000000000" pitchFamily="2" charset="2"/>
                <a:buChar char="ü"/>
              </a:pPr>
              <a:r>
                <a:rPr lang="en-US" altLang="en-US" sz="1200"/>
                <a:t>Covering 4 Countries</a:t>
              </a:r>
            </a:p>
            <a:p>
              <a:pPr lvl="1" eaLnBrk="1" hangingPunct="1">
                <a:lnSpc>
                  <a:spcPct val="80000"/>
                </a:lnSpc>
                <a:spcBef>
                  <a:spcPct val="50000"/>
                </a:spcBef>
                <a:buFont typeface="Wingdings" panose="05000000000000000000" pitchFamily="2" charset="2"/>
                <a:buChar char="ü"/>
              </a:pPr>
              <a:endParaRPr lang="en-US" altLang="en-US" sz="1200"/>
            </a:p>
            <a:p>
              <a:pPr lvl="1" eaLnBrk="1" hangingPunct="1">
                <a:lnSpc>
                  <a:spcPct val="80000"/>
                </a:lnSpc>
                <a:spcBef>
                  <a:spcPct val="50000"/>
                </a:spcBef>
                <a:buFont typeface="Wingdings" panose="05000000000000000000" pitchFamily="2" charset="2"/>
                <a:buNone/>
              </a:pPr>
              <a:endParaRPr lang="en-US" altLang="en-US" sz="1200"/>
            </a:p>
          </p:txBody>
        </p:sp>
        <p:sp>
          <p:nvSpPr>
            <p:cNvPr id="9228" name="Line 1035"/>
            <p:cNvSpPr>
              <a:spLocks noChangeShapeType="1"/>
            </p:cNvSpPr>
            <p:nvPr/>
          </p:nvSpPr>
          <p:spPr bwMode="auto">
            <a:xfrm>
              <a:off x="2880" y="2236"/>
              <a:ext cx="1296" cy="452"/>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29" name="Line 1036"/>
            <p:cNvSpPr>
              <a:spLocks noChangeShapeType="1"/>
            </p:cNvSpPr>
            <p:nvPr/>
          </p:nvSpPr>
          <p:spPr bwMode="auto">
            <a:xfrm>
              <a:off x="2880" y="2236"/>
              <a:ext cx="576" cy="1028"/>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30" name="Line 1037"/>
            <p:cNvSpPr>
              <a:spLocks noChangeShapeType="1"/>
            </p:cNvSpPr>
            <p:nvPr/>
          </p:nvSpPr>
          <p:spPr bwMode="auto">
            <a:xfrm flipH="1">
              <a:off x="2160" y="2236"/>
              <a:ext cx="720" cy="1008"/>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31" name="Line 1038"/>
            <p:cNvSpPr>
              <a:spLocks noChangeShapeType="1"/>
            </p:cNvSpPr>
            <p:nvPr/>
          </p:nvSpPr>
          <p:spPr bwMode="auto">
            <a:xfrm flipH="1">
              <a:off x="1680" y="2236"/>
              <a:ext cx="1200" cy="528"/>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32" name="Line 1039"/>
            <p:cNvSpPr>
              <a:spLocks noChangeShapeType="1"/>
            </p:cNvSpPr>
            <p:nvPr/>
          </p:nvSpPr>
          <p:spPr bwMode="auto">
            <a:xfrm flipH="1" flipV="1">
              <a:off x="1680" y="1900"/>
              <a:ext cx="1200" cy="336"/>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sp>
          <p:nvSpPr>
            <p:cNvPr id="9233" name="Line 1040"/>
            <p:cNvSpPr>
              <a:spLocks noChangeShapeType="1"/>
            </p:cNvSpPr>
            <p:nvPr/>
          </p:nvSpPr>
          <p:spPr bwMode="auto">
            <a:xfrm flipH="1" flipV="1">
              <a:off x="2592" y="1420"/>
              <a:ext cx="288" cy="816"/>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graphicFrame>
          <p:nvGraphicFramePr>
            <p:cNvPr id="9234" name="Object 1041"/>
            <p:cNvGraphicFramePr>
              <a:graphicFrameLocks noChangeAspect="1"/>
            </p:cNvGraphicFramePr>
            <p:nvPr/>
          </p:nvGraphicFramePr>
          <p:xfrm>
            <a:off x="2286" y="1344"/>
            <a:ext cx="1164" cy="1468"/>
          </p:xfrm>
          <a:graphic>
            <a:graphicData uri="http://schemas.openxmlformats.org/presentationml/2006/ole">
              <p:oleObj spid="_x0000_s9284" name="Image" r:id="rId4" imgW="4419048" imgH="5574603" progId="">
                <p:embed/>
              </p:oleObj>
            </a:graphicData>
          </a:graphic>
        </p:graphicFrame>
        <p:sp>
          <p:nvSpPr>
            <p:cNvPr id="9235" name="Rectangle 1042"/>
            <p:cNvSpPr>
              <a:spLocks noChangeArrowheads="1"/>
            </p:cNvSpPr>
            <p:nvPr/>
          </p:nvSpPr>
          <p:spPr bwMode="auto">
            <a:xfrm>
              <a:off x="1728" y="624"/>
              <a:ext cx="2016" cy="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indent="-22860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eaLnBrk="1" hangingPunct="1">
                <a:lnSpc>
                  <a:spcPct val="80000"/>
                </a:lnSpc>
                <a:spcBef>
                  <a:spcPct val="50000"/>
                </a:spcBef>
                <a:buClr>
                  <a:schemeClr val="tx1"/>
                </a:buClr>
                <a:buFont typeface="Wingdings" panose="05000000000000000000" pitchFamily="2" charset="2"/>
                <a:buNone/>
              </a:pPr>
              <a:r>
                <a:rPr lang="en-US" altLang="en-US" sz="1600">
                  <a:solidFill>
                    <a:schemeClr val="accent2"/>
                  </a:solidFill>
                </a:rPr>
                <a:t>Founded in 1990 in India</a:t>
              </a:r>
            </a:p>
            <a:p>
              <a:pPr lvl="1" eaLnBrk="1" hangingPunct="1">
                <a:lnSpc>
                  <a:spcPct val="80000"/>
                </a:lnSpc>
                <a:spcBef>
                  <a:spcPct val="50000"/>
                </a:spcBef>
                <a:buFont typeface="Wingdings" panose="05000000000000000000" pitchFamily="2" charset="2"/>
                <a:buChar char="ü"/>
              </a:pPr>
              <a:r>
                <a:rPr lang="en-US" altLang="en-US" sz="1200"/>
                <a:t>4 distributed development centers</a:t>
              </a:r>
            </a:p>
            <a:p>
              <a:pPr lvl="1" eaLnBrk="1" hangingPunct="1">
                <a:lnSpc>
                  <a:spcPct val="80000"/>
                </a:lnSpc>
                <a:spcBef>
                  <a:spcPct val="50000"/>
                </a:spcBef>
                <a:buFont typeface="Wingdings" panose="05000000000000000000" pitchFamily="2" charset="2"/>
                <a:buChar char="ü"/>
              </a:pPr>
              <a:r>
                <a:rPr lang="en-US" altLang="en-US" sz="1200"/>
                <a:t>Presence in USA, Europe and India</a:t>
              </a:r>
            </a:p>
            <a:p>
              <a:pPr lvl="1" eaLnBrk="1" hangingPunct="1">
                <a:lnSpc>
                  <a:spcPct val="80000"/>
                </a:lnSpc>
                <a:spcBef>
                  <a:spcPct val="50000"/>
                </a:spcBef>
                <a:buFont typeface="Wingdings" panose="05000000000000000000" pitchFamily="2" charset="2"/>
                <a:buChar char="ü"/>
              </a:pPr>
              <a:r>
                <a:rPr lang="en-US" altLang="en-US" sz="1200"/>
                <a:t>Focus on organic growth</a:t>
              </a:r>
            </a:p>
            <a:p>
              <a:pPr lvl="1" eaLnBrk="1" hangingPunct="1">
                <a:lnSpc>
                  <a:spcPct val="80000"/>
                </a:lnSpc>
                <a:spcBef>
                  <a:spcPct val="50000"/>
                </a:spcBef>
                <a:buFont typeface="Wingdings" panose="05000000000000000000" pitchFamily="2" charset="2"/>
                <a:buChar char="ü"/>
              </a:pPr>
              <a:endParaRPr lang="en-US" altLang="en-US" sz="1200"/>
            </a:p>
          </p:txBody>
        </p:sp>
        <p:sp>
          <p:nvSpPr>
            <p:cNvPr id="9236" name="Line 1043"/>
            <p:cNvSpPr>
              <a:spLocks noChangeShapeType="1"/>
            </p:cNvSpPr>
            <p:nvPr/>
          </p:nvSpPr>
          <p:spPr bwMode="auto">
            <a:xfrm>
              <a:off x="2640" y="1392"/>
              <a:ext cx="48" cy="268"/>
            </a:xfrm>
            <a:prstGeom prst="line">
              <a:avLst/>
            </a:prstGeom>
            <a:noFill/>
            <a:ln w="9525">
              <a:solidFill>
                <a:srgbClr val="3366CC"/>
              </a:solidFill>
              <a:round/>
              <a:headEnd/>
              <a:tailEnd/>
            </a:ln>
            <a:extLst>
              <a:ext uri="{909E8E84-426E-40DD-AFC4-6F175D3DCCD1}">
                <a14:hiddenFill xmlns="" xmlns:a14="http://schemas.microsoft.com/office/drawing/2010/main">
                  <a:noFill/>
                </a14:hiddenFill>
              </a:ext>
            </a:extLst>
          </p:spPr>
          <p:txBody>
            <a:bodyPr wrap="none"/>
            <a:lstStyle/>
            <a:p>
              <a:endParaRPr lang="en-IN"/>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fld id="{0BF410F1-9FE9-45F0-92EE-9EB411A35FF7}" type="slidenum">
              <a:rPr lang="en-US" altLang="en-US" sz="1400" b="0" smtClean="0">
                <a:latin typeface="Times New Roman" panose="02020603050405020304" pitchFamily="18" charset="0"/>
              </a:rPr>
              <a:pPr>
                <a:spcBef>
                  <a:spcPct val="0"/>
                </a:spcBef>
                <a:buFontTx/>
                <a:buNone/>
              </a:pPr>
              <a:t>4</a:t>
            </a:fld>
            <a:r>
              <a:rPr lang="en-US" altLang="en-US" sz="1400" b="0" smtClean="0">
                <a:latin typeface="Times New Roman" panose="02020603050405020304" pitchFamily="18" charset="0"/>
              </a:rPr>
              <a:t>     </a:t>
            </a:r>
          </a:p>
          <a:p>
            <a:pPr>
              <a:spcBef>
                <a:spcPct val="0"/>
              </a:spcBef>
              <a:buFontTx/>
              <a:buNone/>
            </a:pPr>
            <a:r>
              <a:rPr lang="en-US" altLang="en-US" sz="1000" b="0" smtClean="0">
                <a:latin typeface="Times New Roman" panose="02020603050405020304" pitchFamily="18" charset="0"/>
              </a:rPr>
              <a:t>Dataman Proprietary and Confidential</a:t>
            </a:r>
          </a:p>
        </p:txBody>
      </p:sp>
      <p:sp>
        <p:nvSpPr>
          <p:cNvPr id="13315" name="Rectangle 1026"/>
          <p:cNvSpPr>
            <a:spLocks noGrp="1" noChangeArrowheads="1"/>
          </p:cNvSpPr>
          <p:nvPr>
            <p:ph type="title"/>
          </p:nvPr>
        </p:nvSpPr>
        <p:spPr/>
        <p:txBody>
          <a:bodyPr/>
          <a:lstStyle/>
          <a:p>
            <a:pPr eaLnBrk="1" hangingPunct="1"/>
            <a:r>
              <a:rPr lang="en-US" altLang="en-US" smtClean="0"/>
              <a:t>The Clients –Geographically</a:t>
            </a:r>
          </a:p>
        </p:txBody>
      </p:sp>
      <p:pic>
        <p:nvPicPr>
          <p:cNvPr id="13316" name="Picture 20" descr="world map -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765175"/>
            <a:ext cx="8216900" cy="504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fld id="{B079FDE2-AE11-4AA4-A342-7BC16739450F}" type="slidenum">
              <a:rPr lang="en-US" altLang="en-US" sz="1400" b="0" smtClean="0">
                <a:latin typeface="Times New Roman" panose="02020603050405020304" pitchFamily="18" charset="0"/>
              </a:rPr>
              <a:pPr>
                <a:spcBef>
                  <a:spcPct val="0"/>
                </a:spcBef>
                <a:buFontTx/>
                <a:buNone/>
              </a:pPr>
              <a:t>5</a:t>
            </a:fld>
            <a:r>
              <a:rPr lang="en-US" altLang="en-US" sz="1400" b="0" smtClean="0">
                <a:latin typeface="Times New Roman" panose="02020603050405020304" pitchFamily="18" charset="0"/>
              </a:rPr>
              <a:t>     </a:t>
            </a:r>
          </a:p>
          <a:p>
            <a:pPr>
              <a:spcBef>
                <a:spcPct val="0"/>
              </a:spcBef>
              <a:buFontTx/>
              <a:buNone/>
            </a:pPr>
            <a:r>
              <a:rPr lang="en-US" altLang="en-US" sz="1000" b="0" smtClean="0">
                <a:latin typeface="Times New Roman" panose="02020603050405020304" pitchFamily="18" charset="0"/>
              </a:rPr>
              <a:t>Dataman Proprietary and Confidential</a:t>
            </a:r>
          </a:p>
        </p:txBody>
      </p:sp>
      <p:pic>
        <p:nvPicPr>
          <p:cNvPr id="15363" name="Picture 5" descr="dataman clients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43042" y="214290"/>
            <a:ext cx="7104083" cy="611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4" name="WordArt 6"/>
          <p:cNvSpPr>
            <a:spLocks noChangeArrowheads="1" noChangeShapeType="1" noTextEdit="1"/>
          </p:cNvSpPr>
          <p:nvPr/>
        </p:nvSpPr>
        <p:spPr bwMode="auto">
          <a:xfrm rot="5400000">
            <a:off x="-533400" y="2846388"/>
            <a:ext cx="3514725" cy="647700"/>
          </a:xfrm>
          <a:prstGeom prst="rect">
            <a:avLst/>
          </a:prstGeom>
        </p:spPr>
        <p:txBody>
          <a:bodyPr vert="wordArtVert" wrap="none" fromWordArt="1">
            <a:prstTxWarp prst="textPlain">
              <a:avLst>
                <a:gd name="adj" fmla="val 50000"/>
              </a:avLst>
            </a:prstTxWarp>
          </a:bodyPr>
          <a:lstStyle/>
          <a:p>
            <a:pPr algn="ctr" fontAlgn="auto"/>
            <a:r>
              <a:rPr lang="en-IN" sz="3600" kern="10">
                <a:ln w="9525">
                  <a:solidFill>
                    <a:srgbClr val="000000"/>
                  </a:solidFill>
                  <a:round/>
                  <a:headEnd/>
                  <a:tailEnd/>
                </a:ln>
                <a:solidFill>
                  <a:srgbClr val="000000"/>
                </a:solidFill>
                <a:latin typeface="Arial Black" panose="020B0A04020102020204" pitchFamily="34" charset="0"/>
              </a:rPr>
              <a:t>KEY CUSTOMERS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fld id="{6FE8A68A-AB60-499D-BD2C-5EEB59FB8C4F}" type="slidenum">
              <a:rPr lang="en-US" altLang="en-US" sz="1400" b="0" smtClean="0">
                <a:latin typeface="Times New Roman" panose="02020603050405020304" pitchFamily="18" charset="0"/>
              </a:rPr>
              <a:pPr>
                <a:spcBef>
                  <a:spcPct val="0"/>
                </a:spcBef>
                <a:buFontTx/>
                <a:buNone/>
              </a:pPr>
              <a:t>6</a:t>
            </a:fld>
            <a:r>
              <a:rPr lang="en-US" altLang="en-US" sz="1400" b="0" smtClean="0">
                <a:latin typeface="Times New Roman" panose="02020603050405020304" pitchFamily="18" charset="0"/>
              </a:rPr>
              <a:t>     </a:t>
            </a:r>
          </a:p>
          <a:p>
            <a:pPr>
              <a:spcBef>
                <a:spcPct val="0"/>
              </a:spcBef>
              <a:buFontTx/>
              <a:buNone/>
            </a:pPr>
            <a:r>
              <a:rPr lang="en-US" altLang="en-US" sz="1000" b="0" smtClean="0">
                <a:latin typeface="Times New Roman" panose="02020603050405020304" pitchFamily="18" charset="0"/>
              </a:rPr>
              <a:t>Dataman Proprietary and Confidential</a:t>
            </a:r>
          </a:p>
        </p:txBody>
      </p:sp>
      <p:sp>
        <p:nvSpPr>
          <p:cNvPr id="17411" name="Rectangle 2"/>
          <p:cNvSpPr>
            <a:spLocks noGrp="1" noChangeArrowheads="1"/>
          </p:cNvSpPr>
          <p:nvPr>
            <p:ph type="title"/>
          </p:nvPr>
        </p:nvSpPr>
        <p:spPr/>
        <p:txBody>
          <a:bodyPr/>
          <a:lstStyle/>
          <a:p>
            <a:pPr eaLnBrk="1" hangingPunct="1"/>
            <a:endParaRPr lang="en-US" altLang="en-US" smtClean="0"/>
          </a:p>
        </p:txBody>
      </p:sp>
      <p:pic>
        <p:nvPicPr>
          <p:cNvPr id="17412" name="Picture 3" descr="mybackgroun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763"/>
            <a:ext cx="9144000" cy="617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2328863" y="620713"/>
            <a:ext cx="484663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lgn="ctr">
              <a:spcBef>
                <a:spcPct val="0"/>
              </a:spcBef>
              <a:buFontTx/>
              <a:buNone/>
            </a:pPr>
            <a:r>
              <a:rPr lang="en-US" altLang="en-US" sz="3600">
                <a:solidFill>
                  <a:srgbClr val="292929"/>
                </a:solidFill>
              </a:rPr>
              <a:t>Dataman’s Product Range</a:t>
            </a:r>
            <a:endParaRPr lang="en-US" altLang="en-US" sz="4800" b="0">
              <a:solidFill>
                <a:srgbClr val="292929"/>
              </a:solidFill>
            </a:endParaRPr>
          </a:p>
        </p:txBody>
      </p:sp>
      <p:graphicFrame>
        <p:nvGraphicFramePr>
          <p:cNvPr id="441349" name="Object 5"/>
          <p:cNvGraphicFramePr>
            <a:graphicFrameLocks noChangeAspect="1"/>
          </p:cNvGraphicFramePr>
          <p:nvPr/>
        </p:nvGraphicFramePr>
        <p:xfrm>
          <a:off x="533400" y="1196975"/>
          <a:ext cx="1371600" cy="762000"/>
        </p:xfrm>
        <a:graphic>
          <a:graphicData uri="http://schemas.openxmlformats.org/presentationml/2006/ole">
            <p:oleObj spid="_x0000_s17609" name="Bitmap Image" r:id="rId4" imgW="1371429" imgH="447856" progId="PBrush">
              <p:embed/>
            </p:oleObj>
          </a:graphicData>
        </a:graphic>
      </p:graphicFrame>
      <p:graphicFrame>
        <p:nvGraphicFramePr>
          <p:cNvPr id="441350" name="Object 6"/>
          <p:cNvGraphicFramePr>
            <a:graphicFrameLocks noChangeAspect="1"/>
          </p:cNvGraphicFramePr>
          <p:nvPr/>
        </p:nvGraphicFramePr>
        <p:xfrm>
          <a:off x="457200" y="2105025"/>
          <a:ext cx="1752600" cy="942975"/>
        </p:xfrm>
        <a:graphic>
          <a:graphicData uri="http://schemas.openxmlformats.org/presentationml/2006/ole">
            <p:oleObj spid="_x0000_s17610" name="Bitmap Image" r:id="rId5" imgW="1752381" imgH="2038095" progId="PBrush">
              <p:embed/>
            </p:oleObj>
          </a:graphicData>
        </a:graphic>
      </p:graphicFrame>
      <p:graphicFrame>
        <p:nvGraphicFramePr>
          <p:cNvPr id="441352" name="Object 8"/>
          <p:cNvGraphicFramePr>
            <a:graphicFrameLocks noChangeAspect="1"/>
          </p:cNvGraphicFramePr>
          <p:nvPr/>
        </p:nvGraphicFramePr>
        <p:xfrm>
          <a:off x="457200" y="4652963"/>
          <a:ext cx="1876425" cy="733425"/>
        </p:xfrm>
        <a:graphic>
          <a:graphicData uri="http://schemas.openxmlformats.org/presentationml/2006/ole">
            <p:oleObj spid="_x0000_s17611" name="Bitmap Image" r:id="rId6" imgW="1876190" imgH="733333" progId="PBrush">
              <p:embed/>
            </p:oleObj>
          </a:graphicData>
        </a:graphic>
      </p:graphicFrame>
      <p:sp>
        <p:nvSpPr>
          <p:cNvPr id="17417" name="Text Box 9"/>
          <p:cNvSpPr txBox="1">
            <a:spLocks noChangeArrowheads="1"/>
          </p:cNvSpPr>
          <p:nvPr/>
        </p:nvSpPr>
        <p:spPr bwMode="auto">
          <a:xfrm>
            <a:off x="2771775" y="1284288"/>
            <a:ext cx="5761038" cy="50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Ø"/>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Char char="ü"/>
              <a:defRPr sz="16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Char char="§"/>
              <a:defRPr sz="14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Narrow" panose="020B0606020202030204" pitchFamily="34" charset="0"/>
              </a:defRPr>
            </a:lvl9pPr>
          </a:lstStyle>
          <a:p>
            <a:pPr>
              <a:spcBef>
                <a:spcPct val="0"/>
              </a:spcBef>
              <a:buFontTx/>
              <a:buNone/>
            </a:pPr>
            <a:r>
              <a:rPr lang="en-US" altLang="en-US" sz="1800" b="0">
                <a:solidFill>
                  <a:srgbClr val="292929"/>
                </a:solidFill>
                <a:latin typeface="Tahoma" panose="020B0604030504040204" pitchFamily="34" charset="0"/>
              </a:rPr>
              <a:t>Health Care Products for Hospitals, Clinics, Diagnostics Center – 700+ Installations</a:t>
            </a: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r>
              <a:rPr lang="en-US" altLang="en-US" sz="1800" b="0">
                <a:solidFill>
                  <a:srgbClr val="292929"/>
                </a:solidFill>
                <a:latin typeface="Tahoma" panose="020B0604030504040204" pitchFamily="34" charset="0"/>
              </a:rPr>
              <a:t>Hospitality and Entertainment Industry Products – 800+ Installations</a:t>
            </a: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r>
              <a:rPr lang="en-US" altLang="en-US" sz="1800" b="0">
                <a:solidFill>
                  <a:srgbClr val="292929"/>
                </a:solidFill>
                <a:latin typeface="Tahoma" panose="020B0604030504040204" pitchFamily="34" charset="0"/>
              </a:rPr>
              <a:t>Academic Software Product – for Professional Colleges, University, Degree Colleges and Schools  300+ Installations</a:t>
            </a: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r>
              <a:rPr lang="en-US" altLang="en-US" sz="1800" b="0">
                <a:solidFill>
                  <a:srgbClr val="292929"/>
                </a:solidFill>
                <a:latin typeface="Tahoma" panose="020B0604030504040204" pitchFamily="34" charset="0"/>
              </a:rPr>
              <a:t>Supply Chain Products – Nearly 2000 Installations</a:t>
            </a: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endParaRPr lang="en-US" altLang="en-US" sz="1800" b="0">
              <a:solidFill>
                <a:srgbClr val="292929"/>
              </a:solidFill>
              <a:latin typeface="Tahoma" panose="020B0604030504040204" pitchFamily="34" charset="0"/>
            </a:endParaRPr>
          </a:p>
          <a:p>
            <a:pPr>
              <a:spcBef>
                <a:spcPct val="0"/>
              </a:spcBef>
              <a:buFontTx/>
              <a:buNone/>
            </a:pPr>
            <a:r>
              <a:rPr lang="en-US" altLang="en-US" sz="1800" b="0">
                <a:solidFill>
                  <a:srgbClr val="292929"/>
                </a:solidFill>
                <a:latin typeface="Tahoma" panose="020B0604030504040204" pitchFamily="34" charset="0"/>
              </a:rPr>
              <a:t>For Construction and Real Estate ERP – 50+ Installations</a:t>
            </a:r>
            <a:endParaRPr lang="en-US" altLang="en-US" sz="1800" b="0">
              <a:latin typeface="Tahoma" panose="020B0604030504040204" pitchFamily="34" charset="0"/>
            </a:endParaRPr>
          </a:p>
        </p:txBody>
      </p:sp>
      <p:sp>
        <p:nvSpPr>
          <p:cNvPr id="17418" name="WordArt 10" descr="Narrow vertical"/>
          <p:cNvSpPr>
            <a:spLocks noChangeArrowheads="1" noChangeShapeType="1" noTextEdit="1"/>
          </p:cNvSpPr>
          <p:nvPr/>
        </p:nvSpPr>
        <p:spPr bwMode="auto">
          <a:xfrm>
            <a:off x="468313" y="5373688"/>
            <a:ext cx="1800225" cy="796925"/>
          </a:xfrm>
          <a:prstGeom prst="rect">
            <a:avLst/>
          </a:prstGeom>
        </p:spPr>
        <p:txBody>
          <a:bodyPr wrap="none" fromWordArt="1">
            <a:prstTxWarp prst="textCurveUp">
              <a:avLst>
                <a:gd name="adj" fmla="val 40356"/>
              </a:avLst>
            </a:prstTxWarp>
          </a:bodyPr>
          <a:lstStyle/>
          <a:p>
            <a:pPr algn="ctr"/>
            <a:r>
              <a:rPr lang="en-IN"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Real-Builder</a:t>
            </a:r>
            <a:endParaRPr lang="en-IN"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endParaRPr>
          </a:p>
        </p:txBody>
      </p:sp>
      <p:graphicFrame>
        <p:nvGraphicFramePr>
          <p:cNvPr id="441355" name="Object 11"/>
          <p:cNvGraphicFramePr>
            <a:graphicFrameLocks noGrp="1" noChangeAspect="1"/>
          </p:cNvGraphicFramePr>
          <p:nvPr>
            <p:ph idx="1"/>
          </p:nvPr>
        </p:nvGraphicFramePr>
        <p:xfrm>
          <a:off x="611188" y="4076700"/>
          <a:ext cx="1800225" cy="600075"/>
        </p:xfrm>
        <a:graphic>
          <a:graphicData uri="http://schemas.openxmlformats.org/presentationml/2006/ole">
            <p:oleObj spid="_x0000_s17612" name="Bitmap Image" r:id="rId7" imgW="1800476" imgH="600159" progId="PBrush">
              <p:embed/>
            </p:oleObj>
          </a:graphicData>
        </a:graphic>
      </p:graphicFrame>
      <p:pic>
        <p:nvPicPr>
          <p:cNvPr id="17420" name="Picture 16" descr="Image of Custom Academics ERP"/>
          <p:cNvPicPr>
            <a:picLocks noChangeAspect="1" noChangeArrowheads="1"/>
          </p:cNvPicPr>
          <p:nvPr/>
        </p:nvPicPr>
        <p:blipFill>
          <a:blip r:embed="rId8">
            <a:extLst>
              <a:ext uri="{28A0092B-C50C-407E-A947-70E740481C1C}">
                <a14:useLocalDpi xmlns="" xmlns:a14="http://schemas.microsoft.com/office/drawing/2010/main" val="0"/>
              </a:ext>
            </a:extLst>
          </a:blip>
          <a:srcRect l="6599" t="31339" r="8476" b="29022"/>
          <a:stretch>
            <a:fillRect/>
          </a:stretch>
        </p:blipFill>
        <p:spPr bwMode="auto">
          <a:xfrm>
            <a:off x="179388" y="3257550"/>
            <a:ext cx="2160587" cy="74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1349"/>
                                        </p:tgtEl>
                                        <p:attrNameLst>
                                          <p:attrName>style.visibility</p:attrName>
                                        </p:attrNameLst>
                                      </p:cBhvr>
                                      <p:to>
                                        <p:strVal val="visible"/>
                                      </p:to>
                                    </p:set>
                                    <p:animEffect transition="in" filter="dissolve">
                                      <p:cBhvr>
                                        <p:cTn id="7" dur="500"/>
                                        <p:tgtEl>
                                          <p:spTgt spid="44134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41350"/>
                                        </p:tgtEl>
                                        <p:attrNameLst>
                                          <p:attrName>style.visibility</p:attrName>
                                        </p:attrNameLst>
                                      </p:cBhvr>
                                      <p:to>
                                        <p:strVal val="visible"/>
                                      </p:to>
                                    </p:set>
                                    <p:animEffect transition="in" filter="dissolve">
                                      <p:cBhvr>
                                        <p:cTn id="11" dur="500"/>
                                        <p:tgtEl>
                                          <p:spTgt spid="44135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41352"/>
                                        </p:tgtEl>
                                        <p:attrNameLst>
                                          <p:attrName>style.visibility</p:attrName>
                                        </p:attrNameLst>
                                      </p:cBhvr>
                                      <p:to>
                                        <p:strVal val="visible"/>
                                      </p:to>
                                    </p:set>
                                    <p:animEffect transition="in" filter="dissolve">
                                      <p:cBhvr>
                                        <p:cTn id="15" dur="500"/>
                                        <p:tgtEl>
                                          <p:spTgt spid="44135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41355"/>
                                        </p:tgtEl>
                                        <p:attrNameLst>
                                          <p:attrName>style.visibility</p:attrName>
                                        </p:attrNameLst>
                                      </p:cBhvr>
                                      <p:to>
                                        <p:strVal val="visible"/>
                                      </p:to>
                                    </p:set>
                                    <p:animEffect transition="in" filter="dissolve">
                                      <p:cBhvr>
                                        <p:cTn id="19" dur="500"/>
                                        <p:tgtEl>
                                          <p:spTgt spid="44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5445224"/>
          </a:xfrm>
        </p:spPr>
        <p:txBody>
          <a:bodyPr/>
          <a:lstStyle/>
          <a:p>
            <a:pPr algn="ctr"/>
            <a:r>
              <a:rPr lang="en-US" sz="6600" b="1" dirty="0" err="1" smtClean="0">
                <a:solidFill>
                  <a:srgbClr val="808000"/>
                </a:solidFill>
              </a:rPr>
              <a:t>Dataman’s</a:t>
            </a:r>
            <a:r>
              <a:rPr lang="en-US" sz="6600" b="1" dirty="0" smtClean="0">
                <a:solidFill>
                  <a:srgbClr val="808000"/>
                </a:solidFill>
              </a:rPr>
              <a:t> </a:t>
            </a:r>
            <a:r>
              <a:rPr lang="en-US" sz="6600" b="1" dirty="0" smtClean="0">
                <a:solidFill>
                  <a:srgbClr val="808000"/>
                </a:solidFill>
              </a:rPr>
              <a:t>– DM Tracker</a:t>
            </a:r>
            <a:r>
              <a:rPr lang="en-US" sz="6600" b="1" dirty="0" smtClean="0">
                <a:solidFill>
                  <a:srgbClr val="808000"/>
                </a:solidFill>
              </a:rPr>
              <a:t/>
            </a:r>
            <a:br>
              <a:rPr lang="en-US" sz="6600" b="1" dirty="0" smtClean="0">
                <a:solidFill>
                  <a:srgbClr val="808000"/>
                </a:solidFill>
              </a:rPr>
            </a:br>
            <a:r>
              <a:rPr lang="en-US" sz="6600" b="1" dirty="0" smtClean="0">
                <a:solidFill>
                  <a:srgbClr val="808000"/>
                </a:solidFill>
              </a:rPr>
              <a:t/>
            </a:r>
            <a:br>
              <a:rPr lang="en-US" sz="6600" b="1" dirty="0" smtClean="0">
                <a:solidFill>
                  <a:srgbClr val="808000"/>
                </a:solidFill>
              </a:rPr>
            </a:br>
            <a:r>
              <a:rPr lang="en-US" sz="2400" b="1" dirty="0" smtClean="0">
                <a:solidFill>
                  <a:srgbClr val="808000"/>
                </a:solidFill>
              </a:rPr>
              <a:t>www.locationtracker.in</a:t>
            </a:r>
            <a:endParaRPr lang="en-IN" sz="24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7</a:t>
            </a:fld>
            <a:r>
              <a:rPr lang="en-US" altLang="en-US" smtClean="0"/>
              <a:t>     </a:t>
            </a:r>
          </a:p>
          <a:p>
            <a:pPr>
              <a:defRPr/>
            </a:pPr>
            <a:r>
              <a:rPr lang="en-US" altLang="en-US" smtClean="0"/>
              <a:t>Dataman Proprietary and Confidential</a:t>
            </a:r>
            <a:endParaRPr lang="en-US" altLang="en-US"/>
          </a:p>
        </p:txBody>
      </p:sp>
    </p:spTree>
    <p:extLst>
      <p:ext uri="{BB962C8B-B14F-4D97-AF65-F5344CB8AC3E}">
        <p14:creationId xmlns="" xmlns:p14="http://schemas.microsoft.com/office/powerpoint/2010/main" val="271525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Home Screen</a:t>
            </a:r>
            <a:endParaRPr lang="en-IN" dirty="0"/>
          </a:p>
        </p:txBody>
      </p:sp>
      <p:sp>
        <p:nvSpPr>
          <p:cNvPr id="3" name="Content Placeholder 2"/>
          <p:cNvSpPr>
            <a:spLocks noGrp="1"/>
          </p:cNvSpPr>
          <p:nvPr>
            <p:ph idx="1"/>
          </p:nvPr>
        </p:nvSpPr>
        <p:spPr>
          <a:xfrm>
            <a:off x="152400" y="914400"/>
            <a:ext cx="8839200" cy="1125488"/>
          </a:xfrm>
        </p:spPr>
        <p:txBody>
          <a:bodyPr/>
          <a:lstStyle/>
          <a:p>
            <a:r>
              <a:rPr lang="en-US" sz="2000" dirty="0" smtClean="0"/>
              <a:t>Here, on the India Map, The Blue Icons are shown which represent active users whose location data is being recorded through the </a:t>
            </a:r>
            <a:r>
              <a:rPr lang="en-US" sz="2000" dirty="0" smtClean="0"/>
              <a:t>DM Tracker </a:t>
            </a:r>
            <a:r>
              <a:rPr lang="en-US" sz="2000" dirty="0" smtClean="0"/>
              <a:t>Solution. Clicking on any of these Blue Icons will show the location &amp; route coverage for the user.</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8</a:t>
            </a:fld>
            <a:r>
              <a:rPr lang="en-US" altLang="en-US" smtClean="0"/>
              <a:t>     </a:t>
            </a:r>
          </a:p>
          <a:p>
            <a:pPr>
              <a:defRPr/>
            </a:pPr>
            <a:r>
              <a:rPr lang="en-US" altLang="en-US" smtClean="0"/>
              <a:t>Dataman Proprietary and Confidential</a:t>
            </a:r>
            <a:endParaRPr lang="en-US" altLang="en-US"/>
          </a:p>
        </p:txBody>
      </p:sp>
      <p:pic>
        <p:nvPicPr>
          <p:cNvPr id="5" name="Content Placeholder 3"/>
          <p:cNvPicPr>
            <a:picLocks/>
          </p:cNvPicPr>
          <p:nvPr/>
        </p:nvPicPr>
        <p:blipFill>
          <a:blip r:embed="rId2"/>
          <a:stretch>
            <a:fillRect/>
          </a:stretch>
        </p:blipFill>
        <p:spPr bwMode="auto">
          <a:xfrm>
            <a:off x="107505" y="1916832"/>
            <a:ext cx="8928992" cy="4560168"/>
          </a:xfrm>
          <a:prstGeom prst="rect">
            <a:avLst/>
          </a:prstGeom>
          <a:noFill/>
          <a:ln>
            <a:noFill/>
          </a:ln>
          <a:effectLst>
            <a:glow rad="1016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bwMode="auto">
          <a:xfrm>
            <a:off x="928662" y="2000240"/>
            <a:ext cx="1500198" cy="4286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250435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8000"/>
                </a:solidFill>
              </a:rPr>
              <a:t>Add Person</a:t>
            </a:r>
            <a:endParaRPr lang="en-IN" dirty="0"/>
          </a:p>
        </p:txBody>
      </p:sp>
      <p:sp>
        <p:nvSpPr>
          <p:cNvPr id="3" name="Content Placeholder 2"/>
          <p:cNvSpPr>
            <a:spLocks noGrp="1"/>
          </p:cNvSpPr>
          <p:nvPr>
            <p:ph idx="1"/>
          </p:nvPr>
        </p:nvSpPr>
        <p:spPr>
          <a:xfrm>
            <a:off x="304800" y="714356"/>
            <a:ext cx="8839200" cy="498376"/>
          </a:xfrm>
        </p:spPr>
        <p:txBody>
          <a:bodyPr/>
          <a:lstStyle/>
          <a:p>
            <a:r>
              <a:rPr lang="en-US" sz="2000" dirty="0" smtClean="0"/>
              <a:t>Here, the Person Details can be Added.</a:t>
            </a:r>
            <a:endParaRPr lang="en-IN" sz="2000" dirty="0"/>
          </a:p>
        </p:txBody>
      </p:sp>
      <p:sp>
        <p:nvSpPr>
          <p:cNvPr id="4" name="Slide Number Placeholder 3"/>
          <p:cNvSpPr>
            <a:spLocks noGrp="1"/>
          </p:cNvSpPr>
          <p:nvPr>
            <p:ph type="sldNum" sz="quarter" idx="10"/>
          </p:nvPr>
        </p:nvSpPr>
        <p:spPr/>
        <p:txBody>
          <a:bodyPr/>
          <a:lstStyle/>
          <a:p>
            <a:pPr>
              <a:defRPr/>
            </a:pPr>
            <a:fld id="{D9E6C823-80C7-455E-8421-3F478F23C87B}" type="slidenum">
              <a:rPr lang="en-US" altLang="en-US" smtClean="0"/>
              <a:pPr>
                <a:defRPr/>
              </a:pPr>
              <a:t>9</a:t>
            </a:fld>
            <a:r>
              <a:rPr lang="en-US" altLang="en-US" smtClean="0"/>
              <a:t>     </a:t>
            </a:r>
          </a:p>
          <a:p>
            <a:pPr>
              <a:defRPr/>
            </a:pPr>
            <a:r>
              <a:rPr lang="en-US" altLang="en-US" smtClean="0"/>
              <a:t>Dataman Proprietary and Confidential</a:t>
            </a:r>
            <a:endParaRPr lang="en-US" altLang="en-US"/>
          </a:p>
        </p:txBody>
      </p:sp>
      <p:pic>
        <p:nvPicPr>
          <p:cNvPr id="6" name="Picture 5" descr="Person Master.png"/>
          <p:cNvPicPr>
            <a:picLocks noChangeAspect="1"/>
          </p:cNvPicPr>
          <p:nvPr/>
        </p:nvPicPr>
        <p:blipFill>
          <a:blip r:embed="rId2"/>
          <a:stretch>
            <a:fillRect/>
          </a:stretch>
        </p:blipFill>
        <p:spPr>
          <a:xfrm>
            <a:off x="214282" y="1361095"/>
            <a:ext cx="8786874" cy="5354053"/>
          </a:xfrm>
          <a:prstGeom prst="rect">
            <a:avLst/>
          </a:prstGeom>
        </p:spPr>
      </p:pic>
      <p:sp>
        <p:nvSpPr>
          <p:cNvPr id="7" name="Rectangle 6"/>
          <p:cNvSpPr/>
          <p:nvPr/>
        </p:nvSpPr>
        <p:spPr bwMode="auto">
          <a:xfrm>
            <a:off x="500034" y="1428736"/>
            <a:ext cx="1500198" cy="4286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160289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7179</TotalTime>
  <Words>1527</Words>
  <Application>Microsoft Office PowerPoint</Application>
  <PresentationFormat>On-screen Show (4:3)</PresentationFormat>
  <Paragraphs>130</Paragraphs>
  <Slides>18</Slides>
  <Notes>5</Notes>
  <HiddenSlides>0</HiddenSlides>
  <MMClips>0</MMClips>
  <ScaleCrop>false</ScaleCrop>
  <HeadingPairs>
    <vt:vector size="8" baseType="variant">
      <vt:variant>
        <vt:lpstr>Theme</vt:lpstr>
      </vt:variant>
      <vt:variant>
        <vt:i4>1</vt:i4>
      </vt:variant>
      <vt:variant>
        <vt:lpstr>Embedded OLE Servers</vt:lpstr>
      </vt:variant>
      <vt:variant>
        <vt:i4>2</vt:i4>
      </vt:variant>
      <vt:variant>
        <vt:lpstr>Slide Titles</vt:lpstr>
      </vt:variant>
      <vt:variant>
        <vt:i4>18</vt:i4>
      </vt:variant>
      <vt:variant>
        <vt:lpstr>Custom Shows</vt:lpstr>
      </vt:variant>
      <vt:variant>
        <vt:i4>1</vt:i4>
      </vt:variant>
    </vt:vector>
  </HeadingPairs>
  <TitlesOfParts>
    <vt:vector size="22" baseType="lpstr">
      <vt:lpstr>Default Design</vt:lpstr>
      <vt:lpstr>Image</vt:lpstr>
      <vt:lpstr>Bitmap Image</vt:lpstr>
      <vt:lpstr>Slide 1</vt:lpstr>
      <vt:lpstr>Agenda</vt:lpstr>
      <vt:lpstr>The Company</vt:lpstr>
      <vt:lpstr>The Clients –Geographically</vt:lpstr>
      <vt:lpstr>Slide 5</vt:lpstr>
      <vt:lpstr>Slide 6</vt:lpstr>
      <vt:lpstr>Dataman’s – DM Tracker  www.locationtracker.in</vt:lpstr>
      <vt:lpstr>Home Screen</vt:lpstr>
      <vt:lpstr>Add Person</vt:lpstr>
      <vt:lpstr>Today's Location</vt:lpstr>
      <vt:lpstr>Activity Compare Map</vt:lpstr>
      <vt:lpstr>User's Dashboard</vt:lpstr>
      <vt:lpstr>Movement Summary Person Wise</vt:lpstr>
      <vt:lpstr>Daily Status Report</vt:lpstr>
      <vt:lpstr>Attendance Report</vt:lpstr>
      <vt:lpstr>Daily Stoppage Report</vt:lpstr>
      <vt:lpstr>Types of Report:  Below are Ready to Excel import Reports ,so you can use it for your Internal Company Database.</vt:lpstr>
      <vt:lpstr>Thank You!</vt:lpstr>
      <vt:lpstr>Dataman-A Company Profile</vt:lpstr>
    </vt:vector>
  </TitlesOfParts>
  <Company>Caritor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Caritor PPT Template - Final</dc:title>
  <dc:creator>Suren Gulrajani</dc:creator>
  <cp:lastModifiedBy>canvas</cp:lastModifiedBy>
  <cp:revision>651</cp:revision>
  <dcterms:created xsi:type="dcterms:W3CDTF">2003-07-10T17:44:36Z</dcterms:created>
  <dcterms:modified xsi:type="dcterms:W3CDTF">2015-09-30T12:25:30Z</dcterms:modified>
</cp:coreProperties>
</file>